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0" r:id="rId2"/>
    <p:sldId id="325" r:id="rId3"/>
    <p:sldId id="313" r:id="rId4"/>
    <p:sldId id="314" r:id="rId5"/>
    <p:sldId id="328" r:id="rId6"/>
    <p:sldId id="326" r:id="rId7"/>
    <p:sldId id="327" r:id="rId8"/>
    <p:sldId id="32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0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061"/>
    <a:srgbClr val="78E3DB"/>
    <a:srgbClr val="4165E0"/>
    <a:srgbClr val="FF5D98"/>
    <a:srgbClr val="340374"/>
    <a:srgbClr val="ED98B9"/>
    <a:srgbClr val="7F5DA7"/>
    <a:srgbClr val="172E57"/>
    <a:srgbClr val="A2246B"/>
    <a:srgbClr val="A223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02" autoAdjust="0"/>
    <p:restoredTop sz="83255" autoAdjust="0"/>
  </p:normalViewPr>
  <p:slideViewPr>
    <p:cSldViewPr snapToGrid="0" showGuides="1">
      <p:cViewPr varScale="1">
        <p:scale>
          <a:sx n="80" d="100"/>
          <a:sy n="80" d="100"/>
        </p:scale>
        <p:origin x="835" y="48"/>
      </p:cViewPr>
      <p:guideLst>
        <p:guide pos="3840"/>
        <p:guide orient="horz" pos="2092"/>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50224-EEFB-423B-8128-6DBF1D8F2228}" type="datetimeFigureOut">
              <a:rPr lang="en-ID" smtClean="0"/>
              <a:t>22/01/2022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1FAC3-C6EF-40C7-A3B6-104DD8F17FEC}" type="slidenum">
              <a:rPr lang="en-ID" smtClean="0"/>
              <a:t>‹#›</a:t>
            </a:fld>
            <a:endParaRPr lang="en-ID"/>
          </a:p>
        </p:txBody>
      </p:sp>
    </p:spTree>
    <p:extLst>
      <p:ext uri="{BB962C8B-B14F-4D97-AF65-F5344CB8AC3E}">
        <p14:creationId xmlns:p14="http://schemas.microsoft.com/office/powerpoint/2010/main" val="265108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1F1FAC3-C6EF-40C7-A3B6-104DD8F17FEC}" type="slidenum">
              <a:rPr lang="en-ID" smtClean="0"/>
              <a:t>1</a:t>
            </a:fld>
            <a:endParaRPr lang="en-ID"/>
          </a:p>
        </p:txBody>
      </p:sp>
    </p:spTree>
    <p:extLst>
      <p:ext uri="{BB962C8B-B14F-4D97-AF65-F5344CB8AC3E}">
        <p14:creationId xmlns:p14="http://schemas.microsoft.com/office/powerpoint/2010/main" val="71878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F1FAC3-C6EF-40C7-A3B6-104DD8F17FEC}" type="slidenum">
              <a:rPr lang="en-ID" smtClean="0"/>
              <a:t>2</a:t>
            </a:fld>
            <a:endParaRPr lang="en-ID"/>
          </a:p>
        </p:txBody>
      </p:sp>
    </p:spTree>
    <p:extLst>
      <p:ext uri="{BB962C8B-B14F-4D97-AF65-F5344CB8AC3E}">
        <p14:creationId xmlns:p14="http://schemas.microsoft.com/office/powerpoint/2010/main" val="335531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1F1FAC3-C6EF-40C7-A3B6-104DD8F17FEC}" type="slidenum">
              <a:rPr lang="en-ID" smtClean="0"/>
              <a:t>4</a:t>
            </a:fld>
            <a:endParaRPr lang="en-ID"/>
          </a:p>
        </p:txBody>
      </p:sp>
    </p:spTree>
    <p:extLst>
      <p:ext uri="{BB962C8B-B14F-4D97-AF65-F5344CB8AC3E}">
        <p14:creationId xmlns:p14="http://schemas.microsoft.com/office/powerpoint/2010/main" val="349133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1F1FAC3-C6EF-40C7-A3B6-104DD8F17FEC}" type="slidenum">
              <a:rPr lang="en-ID" smtClean="0"/>
              <a:t>8</a:t>
            </a:fld>
            <a:endParaRPr lang="en-ID"/>
          </a:p>
        </p:txBody>
      </p:sp>
    </p:spTree>
    <p:extLst>
      <p:ext uri="{BB962C8B-B14F-4D97-AF65-F5344CB8AC3E}">
        <p14:creationId xmlns:p14="http://schemas.microsoft.com/office/powerpoint/2010/main" val="235565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7203-91D7-454D-B6C9-C103CFCFEF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942EE53-F214-4AA0-BE2E-01CED36293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F4DFBEF2-700E-42C0-9A7B-61B87A88E8DC}"/>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B4C861B0-F364-4F5D-8D00-AB01F604ED9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2BA5213-5CAD-4FC0-A862-07BC38EAE889}"/>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1416827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DDDC-13C6-413E-AC42-08200822967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727CCF1-1CB1-412C-961A-D2FBB78D56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6D108EA-626A-47B1-851E-F38ECCC1CF7B}"/>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1335C862-9484-4349-9181-509436B0EB9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F1BF773-04A7-4845-A575-D365F139449B}"/>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19412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7ED903-44E5-43FE-84F2-8F1DEC2C33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F4C9E1F-587D-4826-A663-0DF9C6CFD8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FA5C989-53C7-42C1-AC14-76467DF4F34F}"/>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5ADACC5E-3536-4C81-901C-337AB3D286E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F1140F1-5AF9-436F-B0D2-FF781DF8C50F}"/>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2942209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9147-4759-45AD-A706-57B72A1853D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670C6CF-5938-467B-B4F8-2555CFB394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099CFAC-4759-4BD5-889C-C8977CC6C531}"/>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EBF84F75-8560-4D26-8E8E-3943F809D5A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4A71BD5-A739-463E-912C-482A7ED3AE2E}"/>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360573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C816-8377-41B5-8DD2-56E305C4E6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02246606-C8A8-41B3-A4E8-B753C9C363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FF5A3-084C-485A-A796-A07DAC64B4FC}"/>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C4F43E0D-C31D-49E2-918A-1E863F0DB99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4B055D5D-350B-4A1D-834D-EFF4BB842A4E}"/>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179292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50D8-2949-4AF7-A177-1DB8BDA5CD0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5AA0D6C9-0086-4E64-A852-D5EBD41673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2099493-19F8-4703-B8AA-A8EC88346D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54A4014C-AB76-45B2-B005-8551062F97F4}"/>
              </a:ext>
            </a:extLst>
          </p:cNvPr>
          <p:cNvSpPr>
            <a:spLocks noGrp="1"/>
          </p:cNvSpPr>
          <p:nvPr>
            <p:ph type="dt" sz="half" idx="10"/>
          </p:nvPr>
        </p:nvSpPr>
        <p:spPr/>
        <p:txBody>
          <a:bodyPr/>
          <a:lstStyle/>
          <a:p>
            <a:endParaRPr lang="en-ID"/>
          </a:p>
        </p:txBody>
      </p:sp>
      <p:sp>
        <p:nvSpPr>
          <p:cNvPr id="6" name="Footer Placeholder 5">
            <a:extLst>
              <a:ext uri="{FF2B5EF4-FFF2-40B4-BE49-F238E27FC236}">
                <a16:creationId xmlns:a16="http://schemas.microsoft.com/office/drawing/2014/main" id="{BCA115B6-6008-4893-81CF-EDFB7874B71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635E2618-3BE0-4BAA-A6AE-C1CA9C55BFD9}"/>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97124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0CE7-B585-4C08-9A79-1BFC6867D8C3}"/>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DEF9F3F-9E2B-4C73-89B8-32CFB536A5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30812-67C9-44B4-94C7-812C742CD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7707CD19-2D3F-4C07-B780-4C05C027B6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FD04F-E340-4473-9E9D-863C345C62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9B17AC25-5FC2-460A-B67F-3D0DFC1259E0}"/>
              </a:ext>
            </a:extLst>
          </p:cNvPr>
          <p:cNvSpPr>
            <a:spLocks noGrp="1"/>
          </p:cNvSpPr>
          <p:nvPr>
            <p:ph type="dt" sz="half" idx="10"/>
          </p:nvPr>
        </p:nvSpPr>
        <p:spPr/>
        <p:txBody>
          <a:bodyPr/>
          <a:lstStyle/>
          <a:p>
            <a:endParaRPr lang="en-ID"/>
          </a:p>
        </p:txBody>
      </p:sp>
      <p:sp>
        <p:nvSpPr>
          <p:cNvPr id="8" name="Footer Placeholder 7">
            <a:extLst>
              <a:ext uri="{FF2B5EF4-FFF2-40B4-BE49-F238E27FC236}">
                <a16:creationId xmlns:a16="http://schemas.microsoft.com/office/drawing/2014/main" id="{429DEDDA-E32E-4C73-A91E-B4C9D4A43A16}"/>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251A7052-DCCF-40DD-8EFC-FBFEFC5C48AE}"/>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2528391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AE50B-D946-430E-B541-4125E37B2F8B}"/>
              </a:ext>
            </a:extLst>
          </p:cNvPr>
          <p:cNvSpPr>
            <a:spLocks noGrp="1"/>
          </p:cNvSpPr>
          <p:nvPr>
            <p:ph type="title"/>
          </p:nvPr>
        </p:nvSpPr>
        <p:spPr>
          <a:xfrm>
            <a:off x="515937" y="611236"/>
            <a:ext cx="11196637" cy="838152"/>
          </a:xfrm>
        </p:spPr>
        <p:txBody>
          <a:bodyPr lIns="0" tIns="0" rIns="0" bIns="0">
            <a:normAutofit/>
          </a:bodyPr>
          <a:lstStyle>
            <a:lvl1pPr algn="ctr">
              <a:defRPr sz="3600" b="1">
                <a:solidFill>
                  <a:schemeClr val="tx1">
                    <a:lumMod val="65000"/>
                    <a:lumOff val="35000"/>
                  </a:schemeClr>
                </a:solidFill>
                <a:latin typeface="Segoe UI" panose="020B0502040204020203" pitchFamily="34" charset="0"/>
                <a:cs typeface="Segoe UI" panose="020B0502040204020203" pitchFamily="34" charset="0"/>
              </a:defRPr>
            </a:lvl1pPr>
          </a:lstStyle>
          <a:p>
            <a:r>
              <a:rPr lang="en-US" dirty="0"/>
              <a:t>Click to edit Master title style</a:t>
            </a:r>
            <a:endParaRPr lang="en-ID" dirty="0"/>
          </a:p>
        </p:txBody>
      </p:sp>
      <p:grpSp>
        <p:nvGrpSpPr>
          <p:cNvPr id="7" name="Group 6">
            <a:extLst>
              <a:ext uri="{FF2B5EF4-FFF2-40B4-BE49-F238E27FC236}">
                <a16:creationId xmlns:a16="http://schemas.microsoft.com/office/drawing/2014/main" id="{28513E11-AB3C-4F5D-B972-6E6150206EB5}"/>
              </a:ext>
            </a:extLst>
          </p:cNvPr>
          <p:cNvGrpSpPr/>
          <p:nvPr userDrawn="1"/>
        </p:nvGrpSpPr>
        <p:grpSpPr>
          <a:xfrm>
            <a:off x="5898783" y="397695"/>
            <a:ext cx="394435" cy="146047"/>
            <a:chOff x="1106905" y="1645920"/>
            <a:chExt cx="661127" cy="244793"/>
          </a:xfrm>
        </p:grpSpPr>
        <p:sp>
          <p:nvSpPr>
            <p:cNvPr id="8" name="Rectangle: Rounded Corners 8">
              <a:extLst>
                <a:ext uri="{FF2B5EF4-FFF2-40B4-BE49-F238E27FC236}">
                  <a16:creationId xmlns:a16="http://schemas.microsoft.com/office/drawing/2014/main" id="{89A298CE-3A2B-4262-8871-AAE6D781ECA9}"/>
                </a:ext>
              </a:extLst>
            </p:cNvPr>
            <p:cNvSpPr/>
            <p:nvPr/>
          </p:nvSpPr>
          <p:spPr>
            <a:xfrm>
              <a:off x="1106905" y="1645920"/>
              <a:ext cx="244793" cy="244793"/>
            </a:xfrm>
            <a:prstGeom prst="rect">
              <a:avLst/>
            </a:prstGeom>
            <a:solidFill>
              <a:srgbClr val="093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9">
              <a:extLst>
                <a:ext uri="{FF2B5EF4-FFF2-40B4-BE49-F238E27FC236}">
                  <a16:creationId xmlns:a16="http://schemas.microsoft.com/office/drawing/2014/main" id="{8D9FC28D-2181-49DF-980E-6DCD964C3B0E}"/>
                </a:ext>
              </a:extLst>
            </p:cNvPr>
            <p:cNvSpPr/>
            <p:nvPr/>
          </p:nvSpPr>
          <p:spPr>
            <a:xfrm>
              <a:off x="1523239" y="1645920"/>
              <a:ext cx="244793" cy="244793"/>
            </a:xfrm>
            <a:prstGeom prst="rect">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1803010851"/>
      </p:ext>
    </p:extLst>
  </p:cSld>
  <p:clrMapOvr>
    <a:masterClrMapping/>
  </p:clrMapOvr>
  <p:extLst>
    <p:ext uri="{DCECCB84-F9BA-43D5-87BE-67443E8EF086}">
      <p15:sldGuideLst xmlns:p15="http://schemas.microsoft.com/office/powerpoint/2012/main">
        <p15:guide id="1" orient="horz" pos="913" userDrawn="1">
          <p15:clr>
            <a:srgbClr val="FBAE40"/>
          </p15:clr>
        </p15:guide>
        <p15:guide id="2" pos="325" userDrawn="1">
          <p15:clr>
            <a:srgbClr val="FBAE40"/>
          </p15:clr>
        </p15:guide>
        <p15:guide id="3" pos="7378" userDrawn="1">
          <p15:clr>
            <a:srgbClr val="FBAE40"/>
          </p15:clr>
        </p15:guide>
        <p15:guide id="4" orient="horz" pos="1162" userDrawn="1">
          <p15:clr>
            <a:srgbClr val="FBAE40"/>
          </p15:clr>
        </p15:guide>
        <p15:guide id="5" orient="horz" pos="399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EB46D1-2CD8-45EA-9CB8-41A79ACD1054}"/>
              </a:ext>
            </a:extLst>
          </p:cNvPr>
          <p:cNvSpPr>
            <a:spLocks noGrp="1"/>
          </p:cNvSpPr>
          <p:nvPr>
            <p:ph type="dt" sz="half" idx="10"/>
          </p:nvPr>
        </p:nvSpPr>
        <p:spPr/>
        <p:txBody>
          <a:bodyPr/>
          <a:lstStyle/>
          <a:p>
            <a:endParaRPr lang="en-ID"/>
          </a:p>
        </p:txBody>
      </p:sp>
      <p:sp>
        <p:nvSpPr>
          <p:cNvPr id="3" name="Footer Placeholder 2">
            <a:extLst>
              <a:ext uri="{FF2B5EF4-FFF2-40B4-BE49-F238E27FC236}">
                <a16:creationId xmlns:a16="http://schemas.microsoft.com/office/drawing/2014/main" id="{96580391-9BCA-4BA1-B68B-75CCF2846DF0}"/>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5F2C432C-9E35-4104-AF05-9D3963DA9112}"/>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4091559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2746-DD02-43E5-B0F1-DEF338F354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21D327AA-D11D-4A22-A674-4FD5EBE626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99770569-A833-475B-A027-CE8C21830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F635D5-E2CF-49E7-B501-86C78ED55A61}"/>
              </a:ext>
            </a:extLst>
          </p:cNvPr>
          <p:cNvSpPr>
            <a:spLocks noGrp="1"/>
          </p:cNvSpPr>
          <p:nvPr>
            <p:ph type="dt" sz="half" idx="10"/>
          </p:nvPr>
        </p:nvSpPr>
        <p:spPr/>
        <p:txBody>
          <a:bodyPr/>
          <a:lstStyle/>
          <a:p>
            <a:endParaRPr lang="en-ID"/>
          </a:p>
        </p:txBody>
      </p:sp>
      <p:sp>
        <p:nvSpPr>
          <p:cNvPr id="6" name="Footer Placeholder 5">
            <a:extLst>
              <a:ext uri="{FF2B5EF4-FFF2-40B4-BE49-F238E27FC236}">
                <a16:creationId xmlns:a16="http://schemas.microsoft.com/office/drawing/2014/main" id="{4CE44E72-E33E-4E0F-B7DA-0DAB16EF794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8DB5307-BDFA-4753-905F-66A0A6818BB7}"/>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1342901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9F11-1E79-40A1-9D0C-38C6BBC4D5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4EC1A0E-A809-4A52-91A4-C06776BD13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1D92CF35-0BF5-4119-9EBC-36C36EEC4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8C9A7-C8E5-415A-BC8A-B2F53EF86E0A}"/>
              </a:ext>
            </a:extLst>
          </p:cNvPr>
          <p:cNvSpPr>
            <a:spLocks noGrp="1"/>
          </p:cNvSpPr>
          <p:nvPr>
            <p:ph type="dt" sz="half" idx="10"/>
          </p:nvPr>
        </p:nvSpPr>
        <p:spPr/>
        <p:txBody>
          <a:bodyPr/>
          <a:lstStyle/>
          <a:p>
            <a:endParaRPr lang="en-ID"/>
          </a:p>
        </p:txBody>
      </p:sp>
      <p:sp>
        <p:nvSpPr>
          <p:cNvPr id="6" name="Footer Placeholder 5">
            <a:extLst>
              <a:ext uri="{FF2B5EF4-FFF2-40B4-BE49-F238E27FC236}">
                <a16:creationId xmlns:a16="http://schemas.microsoft.com/office/drawing/2014/main" id="{79E26A6E-4E66-4D13-8A1A-6FD7E012EFC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F96E550-7FB4-4C5F-8869-314E65A8929E}"/>
              </a:ext>
            </a:extLst>
          </p:cNvPr>
          <p:cNvSpPr>
            <a:spLocks noGrp="1"/>
          </p:cNvSpPr>
          <p:nvPr>
            <p:ph type="sldNum" sz="quarter" idx="12"/>
          </p:nvPr>
        </p:nvSpPr>
        <p:spPr/>
        <p:txBody>
          <a:bodyPr/>
          <a:lstStyle/>
          <a:p>
            <a:fld id="{31599C52-5F75-4F4B-834C-BE0CEDAE4509}" type="slidenum">
              <a:rPr lang="en-ID" smtClean="0"/>
              <a:t>‹#›</a:t>
            </a:fld>
            <a:endParaRPr lang="en-ID"/>
          </a:p>
        </p:txBody>
      </p:sp>
    </p:spTree>
    <p:extLst>
      <p:ext uri="{BB962C8B-B14F-4D97-AF65-F5344CB8AC3E}">
        <p14:creationId xmlns:p14="http://schemas.microsoft.com/office/powerpoint/2010/main" val="2029186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301B9-AF9B-4CD8-AB2A-F60FDF93BB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7B6746F-E95B-4BD6-9379-4646661969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4753672-EFDD-4EA2-BDDD-1FAB64153E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D"/>
          </a:p>
        </p:txBody>
      </p:sp>
      <p:sp>
        <p:nvSpPr>
          <p:cNvPr id="5" name="Footer Placeholder 4">
            <a:extLst>
              <a:ext uri="{FF2B5EF4-FFF2-40B4-BE49-F238E27FC236}">
                <a16:creationId xmlns:a16="http://schemas.microsoft.com/office/drawing/2014/main" id="{42A39F9A-E131-4007-8B77-26CC44B97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881A1FBA-FE57-4C4C-935B-5C8B7A87A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99C52-5F75-4F4B-834C-BE0CEDAE4509}" type="slidenum">
              <a:rPr lang="en-ID" smtClean="0"/>
              <a:t>‹#›</a:t>
            </a:fld>
            <a:endParaRPr lang="en-ID"/>
          </a:p>
        </p:txBody>
      </p:sp>
    </p:spTree>
    <p:extLst>
      <p:ext uri="{BB962C8B-B14F-4D97-AF65-F5344CB8AC3E}">
        <p14:creationId xmlns:p14="http://schemas.microsoft.com/office/powerpoint/2010/main" val="4217229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5.jfif"/><Relationship Id="rId3" Type="http://schemas.openxmlformats.org/officeDocument/2006/relationships/image" Target="../media/image10.png"/><Relationship Id="rId7" Type="http://schemas.openxmlformats.org/officeDocument/2006/relationships/image" Target="../media/image14.jfif"/><Relationship Id="rId2" Type="http://schemas.openxmlformats.org/officeDocument/2006/relationships/image" Target="../media/image9.jfif"/><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fif"/><Relationship Id="rId10" Type="http://schemas.openxmlformats.org/officeDocument/2006/relationships/image" Target="../media/image17.jfif"/><Relationship Id="rId4" Type="http://schemas.openxmlformats.org/officeDocument/2006/relationships/image" Target="../media/image11.jfif"/><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3.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F2CD2-7184-4AF0-9CE0-C9C0E2CF649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
                    </a14:imgEffect>
                  </a14:imgLayer>
                </a14:imgProps>
              </a:ext>
            </a:extLst>
          </a:blip>
          <a:stretch>
            <a:fillRect/>
          </a:stretch>
        </p:blipFill>
        <p:spPr>
          <a:xfrm>
            <a:off x="0" y="53790"/>
            <a:ext cx="12192000" cy="6858000"/>
          </a:xfrm>
          <a:prstGeom prst="rect">
            <a:avLst/>
          </a:prstGeom>
        </p:spPr>
      </p:pic>
      <p:sp>
        <p:nvSpPr>
          <p:cNvPr id="11" name="Rectangle 10">
            <a:extLst>
              <a:ext uri="{FF2B5EF4-FFF2-40B4-BE49-F238E27FC236}">
                <a16:creationId xmlns:a16="http://schemas.microsoft.com/office/drawing/2014/main" id="{B23E637E-FE7C-4B0B-9EA0-673B01BA1E04}"/>
              </a:ext>
            </a:extLst>
          </p:cNvPr>
          <p:cNvSpPr/>
          <p:nvPr/>
        </p:nvSpPr>
        <p:spPr>
          <a:xfrm>
            <a:off x="5400338" y="2011680"/>
            <a:ext cx="5992010" cy="2462213"/>
          </a:xfrm>
          <a:prstGeom prst="rect">
            <a:avLst/>
          </a:prstGeom>
          <a:solidFill>
            <a:schemeClr val="bg1"/>
          </a:solidFill>
          <a:scene3d>
            <a:camera prst="isometricOffAxis1Right"/>
            <a:lightRig rig="threePt" dir="t"/>
          </a:scene3d>
        </p:spPr>
        <p:txBody>
          <a:bodyPr wrap="square" lIns="0" tIns="0" rIns="0" bIns="0">
            <a:spAutoFit/>
          </a:bodyPr>
          <a:lstStyle/>
          <a:p>
            <a:r>
              <a:rPr lang="en-ID" sz="4000" b="1" spc="300" dirty="0">
                <a:solidFill>
                  <a:sysClr val="windowText" lastClr="000000"/>
                </a:solidFill>
                <a:latin typeface="Abadi MT Condensed Light" panose="020B0306030101010103" pitchFamily="34" charset="77"/>
              </a:rPr>
              <a:t>Solution By: Synergy</a:t>
            </a:r>
          </a:p>
          <a:p>
            <a:r>
              <a:rPr lang="en-ID" sz="4000" b="1" spc="300" dirty="0">
                <a:solidFill>
                  <a:sysClr val="windowText" lastClr="000000"/>
                </a:solidFill>
                <a:latin typeface="Abadi MT Condensed Light" panose="020B0306030101010103" pitchFamily="34" charset="77"/>
              </a:rPr>
              <a:t>Theme : </a:t>
            </a:r>
            <a:r>
              <a:rPr lang="en-IN" sz="4000" b="0" i="0" dirty="0">
                <a:solidFill>
                  <a:srgbClr val="777777"/>
                </a:solidFill>
                <a:effectLst/>
                <a:latin typeface="Roboto" panose="020B0604020202020204" pitchFamily="2" charset="0"/>
              </a:rPr>
              <a:t>Medical &amp; Community Healthcare</a:t>
            </a:r>
          </a:p>
          <a:p>
            <a:r>
              <a:rPr lang="en-ID" sz="4000" b="1" spc="300" dirty="0">
                <a:solidFill>
                  <a:sysClr val="windowText" lastClr="000000"/>
                </a:solidFill>
                <a:latin typeface="Abadi MT Condensed Light" panose="020B0306030101010103" pitchFamily="34" charset="77"/>
              </a:rPr>
              <a:t>Project Title:</a:t>
            </a:r>
            <a:r>
              <a:rPr lang="en-ID" sz="4000" b="1" dirty="0">
                <a:solidFill>
                  <a:srgbClr val="073061"/>
                </a:solidFill>
                <a:latin typeface="Segoe UI" panose="020B0502040204020203" pitchFamily="34" charset="0"/>
                <a:cs typeface="Segoe UI" panose="020B0502040204020203" pitchFamily="34" charset="0"/>
              </a:rPr>
              <a:t> </a:t>
            </a:r>
            <a:r>
              <a:rPr lang="en-ID" sz="3600" b="1" dirty="0">
                <a:solidFill>
                  <a:srgbClr val="073061"/>
                </a:solidFill>
                <a:latin typeface="Segoe UI" panose="020B0502040204020203" pitchFamily="34" charset="0"/>
                <a:cs typeface="Segoe UI" panose="020B0502040204020203" pitchFamily="34" charset="0"/>
              </a:rPr>
              <a:t>Health-e-AI</a:t>
            </a:r>
            <a:endParaRPr lang="en-ID" sz="3600" b="1" spc="300" dirty="0">
              <a:solidFill>
                <a:sysClr val="windowText" lastClr="000000"/>
              </a:solidFill>
              <a:latin typeface="Abadi MT Condensed Light" panose="020B0306030101010103" pitchFamily="34" charset="77"/>
            </a:endParaRPr>
          </a:p>
        </p:txBody>
      </p:sp>
      <p:pic>
        <p:nvPicPr>
          <p:cNvPr id="22" name="Picture 21">
            <a:extLst>
              <a:ext uri="{FF2B5EF4-FFF2-40B4-BE49-F238E27FC236}">
                <a16:creationId xmlns:a16="http://schemas.microsoft.com/office/drawing/2014/main" id="{202DFFF4-C85B-7449-BF78-4633BA1FB759}"/>
              </a:ext>
            </a:extLst>
          </p:cNvPr>
          <p:cNvPicPr>
            <a:picLocks noChangeAspect="1"/>
          </p:cNvPicPr>
          <p:nvPr/>
        </p:nvPicPr>
        <p:blipFill rotWithShape="1">
          <a:blip r:embed="rId5">
            <a:extLst>
              <a:ext uri="{28A0092B-C50C-407E-A947-70E740481C1C}">
                <a14:useLocalDpi xmlns:a14="http://schemas.microsoft.com/office/drawing/2010/main" val="0"/>
              </a:ext>
            </a:extLst>
          </a:blip>
          <a:srcRect l="1380" t="-1076" r="-2438" b="1076"/>
          <a:stretch/>
        </p:blipFill>
        <p:spPr>
          <a:xfrm>
            <a:off x="674145" y="2011680"/>
            <a:ext cx="4905488" cy="29980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091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BDC3B-0E1E-4164-939B-D3E32A51C08A}"/>
              </a:ext>
            </a:extLst>
          </p:cNvPr>
          <p:cNvSpPr>
            <a:spLocks noGrp="1"/>
          </p:cNvSpPr>
          <p:nvPr>
            <p:ph type="title"/>
          </p:nvPr>
        </p:nvSpPr>
        <p:spPr>
          <a:xfrm>
            <a:off x="369329" y="934849"/>
            <a:ext cx="11196637" cy="838152"/>
          </a:xfrm>
        </p:spPr>
        <p:txBody>
          <a:bodyPr/>
          <a:lstStyle/>
          <a:p>
            <a:r>
              <a:rPr lang="en-ID" dirty="0"/>
              <a:t>PROBLEM STATEMENT</a:t>
            </a:r>
          </a:p>
        </p:txBody>
      </p:sp>
      <p:grpSp>
        <p:nvGrpSpPr>
          <p:cNvPr id="49" name="Group 48">
            <a:extLst>
              <a:ext uri="{FF2B5EF4-FFF2-40B4-BE49-F238E27FC236}">
                <a16:creationId xmlns:a16="http://schemas.microsoft.com/office/drawing/2014/main" id="{02D28800-9C98-4452-AD07-822BAB22D20C}"/>
              </a:ext>
            </a:extLst>
          </p:cNvPr>
          <p:cNvGrpSpPr/>
          <p:nvPr/>
        </p:nvGrpSpPr>
        <p:grpSpPr>
          <a:xfrm>
            <a:off x="5710943" y="3549804"/>
            <a:ext cx="770115" cy="774393"/>
            <a:chOff x="2025650" y="2516188"/>
            <a:chExt cx="285750" cy="287337"/>
          </a:xfrm>
          <a:solidFill>
            <a:schemeClr val="bg1"/>
          </a:solidFill>
        </p:grpSpPr>
        <p:sp>
          <p:nvSpPr>
            <p:cNvPr id="50" name="Freeform 1153">
              <a:extLst>
                <a:ext uri="{FF2B5EF4-FFF2-40B4-BE49-F238E27FC236}">
                  <a16:creationId xmlns:a16="http://schemas.microsoft.com/office/drawing/2014/main" id="{6BDFCC86-2606-4DB7-888E-6638BA3F1D7E}"/>
                </a:ext>
              </a:extLst>
            </p:cNvPr>
            <p:cNvSpPr>
              <a:spLocks/>
            </p:cNvSpPr>
            <p:nvPr/>
          </p:nvSpPr>
          <p:spPr bwMode="auto">
            <a:xfrm>
              <a:off x="2187575" y="2554288"/>
              <a:ext cx="38100" cy="107950"/>
            </a:xfrm>
            <a:custGeom>
              <a:avLst/>
              <a:gdLst>
                <a:gd name="T0" fmla="*/ 24 w 95"/>
                <a:gd name="T1" fmla="*/ 271 h 271"/>
                <a:gd name="T2" fmla="*/ 40 w 95"/>
                <a:gd name="T3" fmla="*/ 262 h 271"/>
                <a:gd name="T4" fmla="*/ 58 w 95"/>
                <a:gd name="T5" fmla="*/ 255 h 271"/>
                <a:gd name="T6" fmla="*/ 77 w 95"/>
                <a:gd name="T7" fmla="*/ 249 h 271"/>
                <a:gd name="T8" fmla="*/ 95 w 95"/>
                <a:gd name="T9" fmla="*/ 244 h 271"/>
                <a:gd name="T10" fmla="*/ 95 w 95"/>
                <a:gd name="T11" fmla="*/ 11 h 271"/>
                <a:gd name="T12" fmla="*/ 95 w 95"/>
                <a:gd name="T13" fmla="*/ 7 h 271"/>
                <a:gd name="T14" fmla="*/ 92 w 95"/>
                <a:gd name="T15" fmla="*/ 3 h 271"/>
                <a:gd name="T16" fmla="*/ 88 w 95"/>
                <a:gd name="T17" fmla="*/ 1 h 271"/>
                <a:gd name="T18" fmla="*/ 84 w 95"/>
                <a:gd name="T19" fmla="*/ 0 h 271"/>
                <a:gd name="T20" fmla="*/ 0 w 95"/>
                <a:gd name="T21" fmla="*/ 0 h 271"/>
                <a:gd name="T22" fmla="*/ 0 w 95"/>
                <a:gd name="T23" fmla="*/ 71 h 271"/>
                <a:gd name="T24" fmla="*/ 24 w 95"/>
                <a:gd name="T25" fmla="*/ 71 h 271"/>
                <a:gd name="T26" fmla="*/ 24 w 95"/>
                <a:gd name="T27"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71">
                  <a:moveTo>
                    <a:pt x="24" y="271"/>
                  </a:moveTo>
                  <a:lnTo>
                    <a:pt x="40" y="262"/>
                  </a:lnTo>
                  <a:lnTo>
                    <a:pt x="58" y="255"/>
                  </a:lnTo>
                  <a:lnTo>
                    <a:pt x="77" y="249"/>
                  </a:lnTo>
                  <a:lnTo>
                    <a:pt x="95" y="244"/>
                  </a:lnTo>
                  <a:lnTo>
                    <a:pt x="95" y="11"/>
                  </a:lnTo>
                  <a:lnTo>
                    <a:pt x="95" y="7"/>
                  </a:lnTo>
                  <a:lnTo>
                    <a:pt x="92" y="3"/>
                  </a:lnTo>
                  <a:lnTo>
                    <a:pt x="88" y="1"/>
                  </a:lnTo>
                  <a:lnTo>
                    <a:pt x="84" y="0"/>
                  </a:lnTo>
                  <a:lnTo>
                    <a:pt x="0" y="0"/>
                  </a:lnTo>
                  <a:lnTo>
                    <a:pt x="0" y="71"/>
                  </a:lnTo>
                  <a:lnTo>
                    <a:pt x="24" y="71"/>
                  </a:lnTo>
                  <a:lnTo>
                    <a:pt x="24"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54">
              <a:extLst>
                <a:ext uri="{FF2B5EF4-FFF2-40B4-BE49-F238E27FC236}">
                  <a16:creationId xmlns:a16="http://schemas.microsoft.com/office/drawing/2014/main" id="{7CA3B121-1323-46FF-828D-11479468847C}"/>
                </a:ext>
              </a:extLst>
            </p:cNvPr>
            <p:cNvSpPr>
              <a:spLocks/>
            </p:cNvSpPr>
            <p:nvPr/>
          </p:nvSpPr>
          <p:spPr bwMode="auto">
            <a:xfrm>
              <a:off x="2025650" y="2554288"/>
              <a:ext cx="146050" cy="220663"/>
            </a:xfrm>
            <a:custGeom>
              <a:avLst/>
              <a:gdLst>
                <a:gd name="T0" fmla="*/ 72 w 369"/>
                <a:gd name="T1" fmla="*/ 481 h 554"/>
                <a:gd name="T2" fmla="*/ 72 w 369"/>
                <a:gd name="T3" fmla="*/ 71 h 554"/>
                <a:gd name="T4" fmla="*/ 97 w 369"/>
                <a:gd name="T5" fmla="*/ 71 h 554"/>
                <a:gd name="T6" fmla="*/ 97 w 369"/>
                <a:gd name="T7" fmla="*/ 0 h 554"/>
                <a:gd name="T8" fmla="*/ 12 w 369"/>
                <a:gd name="T9" fmla="*/ 0 h 554"/>
                <a:gd name="T10" fmla="*/ 8 w 369"/>
                <a:gd name="T11" fmla="*/ 1 h 554"/>
                <a:gd name="T12" fmla="*/ 4 w 369"/>
                <a:gd name="T13" fmla="*/ 3 h 554"/>
                <a:gd name="T14" fmla="*/ 1 w 369"/>
                <a:gd name="T15" fmla="*/ 7 h 554"/>
                <a:gd name="T16" fmla="*/ 0 w 369"/>
                <a:gd name="T17" fmla="*/ 11 h 554"/>
                <a:gd name="T18" fmla="*/ 0 w 369"/>
                <a:gd name="T19" fmla="*/ 494 h 554"/>
                <a:gd name="T20" fmla="*/ 1 w 369"/>
                <a:gd name="T21" fmla="*/ 501 h 554"/>
                <a:gd name="T22" fmla="*/ 1 w 369"/>
                <a:gd name="T23" fmla="*/ 508 h 554"/>
                <a:gd name="T24" fmla="*/ 3 w 369"/>
                <a:gd name="T25" fmla="*/ 514 h 554"/>
                <a:gd name="T26" fmla="*/ 4 w 369"/>
                <a:gd name="T27" fmla="*/ 520 h 554"/>
                <a:gd name="T28" fmla="*/ 6 w 369"/>
                <a:gd name="T29" fmla="*/ 525 h 554"/>
                <a:gd name="T30" fmla="*/ 9 w 369"/>
                <a:gd name="T31" fmla="*/ 530 h 554"/>
                <a:gd name="T32" fmla="*/ 12 w 369"/>
                <a:gd name="T33" fmla="*/ 534 h 554"/>
                <a:gd name="T34" fmla="*/ 15 w 369"/>
                <a:gd name="T35" fmla="*/ 538 h 554"/>
                <a:gd name="T36" fmla="*/ 19 w 369"/>
                <a:gd name="T37" fmla="*/ 542 h 554"/>
                <a:gd name="T38" fmla="*/ 24 w 369"/>
                <a:gd name="T39" fmla="*/ 546 h 554"/>
                <a:gd name="T40" fmla="*/ 28 w 369"/>
                <a:gd name="T41" fmla="*/ 548 h 554"/>
                <a:gd name="T42" fmla="*/ 34 w 369"/>
                <a:gd name="T43" fmla="*/ 550 h 554"/>
                <a:gd name="T44" fmla="*/ 40 w 369"/>
                <a:gd name="T45" fmla="*/ 552 h 554"/>
                <a:gd name="T46" fmla="*/ 47 w 369"/>
                <a:gd name="T47" fmla="*/ 553 h 554"/>
                <a:gd name="T48" fmla="*/ 53 w 369"/>
                <a:gd name="T49" fmla="*/ 554 h 554"/>
                <a:gd name="T50" fmla="*/ 61 w 369"/>
                <a:gd name="T51" fmla="*/ 554 h 554"/>
                <a:gd name="T52" fmla="*/ 369 w 369"/>
                <a:gd name="T53" fmla="*/ 554 h 554"/>
                <a:gd name="T54" fmla="*/ 360 w 369"/>
                <a:gd name="T55" fmla="*/ 536 h 554"/>
                <a:gd name="T56" fmla="*/ 351 w 369"/>
                <a:gd name="T57" fmla="*/ 519 h 554"/>
                <a:gd name="T58" fmla="*/ 345 w 369"/>
                <a:gd name="T59" fmla="*/ 501 h 554"/>
                <a:gd name="T60" fmla="*/ 340 w 369"/>
                <a:gd name="T61" fmla="*/ 481 h 554"/>
                <a:gd name="T62" fmla="*/ 72 w 369"/>
                <a:gd name="T63" fmla="*/ 48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554">
                  <a:moveTo>
                    <a:pt x="72" y="481"/>
                  </a:moveTo>
                  <a:lnTo>
                    <a:pt x="72" y="71"/>
                  </a:lnTo>
                  <a:lnTo>
                    <a:pt x="97" y="71"/>
                  </a:lnTo>
                  <a:lnTo>
                    <a:pt x="97" y="0"/>
                  </a:lnTo>
                  <a:lnTo>
                    <a:pt x="12" y="0"/>
                  </a:lnTo>
                  <a:lnTo>
                    <a:pt x="8" y="1"/>
                  </a:lnTo>
                  <a:lnTo>
                    <a:pt x="4" y="3"/>
                  </a:lnTo>
                  <a:lnTo>
                    <a:pt x="1" y="7"/>
                  </a:lnTo>
                  <a:lnTo>
                    <a:pt x="0" y="11"/>
                  </a:lnTo>
                  <a:lnTo>
                    <a:pt x="0" y="494"/>
                  </a:lnTo>
                  <a:lnTo>
                    <a:pt x="1" y="501"/>
                  </a:lnTo>
                  <a:lnTo>
                    <a:pt x="1" y="508"/>
                  </a:lnTo>
                  <a:lnTo>
                    <a:pt x="3" y="514"/>
                  </a:lnTo>
                  <a:lnTo>
                    <a:pt x="4" y="520"/>
                  </a:lnTo>
                  <a:lnTo>
                    <a:pt x="6" y="525"/>
                  </a:lnTo>
                  <a:lnTo>
                    <a:pt x="9" y="530"/>
                  </a:lnTo>
                  <a:lnTo>
                    <a:pt x="12" y="534"/>
                  </a:lnTo>
                  <a:lnTo>
                    <a:pt x="15" y="538"/>
                  </a:lnTo>
                  <a:lnTo>
                    <a:pt x="19" y="542"/>
                  </a:lnTo>
                  <a:lnTo>
                    <a:pt x="24" y="546"/>
                  </a:lnTo>
                  <a:lnTo>
                    <a:pt x="28" y="548"/>
                  </a:lnTo>
                  <a:lnTo>
                    <a:pt x="34" y="550"/>
                  </a:lnTo>
                  <a:lnTo>
                    <a:pt x="40" y="552"/>
                  </a:lnTo>
                  <a:lnTo>
                    <a:pt x="47" y="553"/>
                  </a:lnTo>
                  <a:lnTo>
                    <a:pt x="53" y="554"/>
                  </a:lnTo>
                  <a:lnTo>
                    <a:pt x="61" y="554"/>
                  </a:lnTo>
                  <a:lnTo>
                    <a:pt x="369" y="554"/>
                  </a:lnTo>
                  <a:lnTo>
                    <a:pt x="360" y="536"/>
                  </a:lnTo>
                  <a:lnTo>
                    <a:pt x="351" y="519"/>
                  </a:lnTo>
                  <a:lnTo>
                    <a:pt x="345" y="501"/>
                  </a:lnTo>
                  <a:lnTo>
                    <a:pt x="340" y="481"/>
                  </a:lnTo>
                  <a:lnTo>
                    <a:pt x="72"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55">
              <a:extLst>
                <a:ext uri="{FF2B5EF4-FFF2-40B4-BE49-F238E27FC236}">
                  <a16:creationId xmlns:a16="http://schemas.microsoft.com/office/drawing/2014/main" id="{A24BE73E-274C-4610-A6FD-E23772674EF7}"/>
                </a:ext>
              </a:extLst>
            </p:cNvPr>
            <p:cNvSpPr>
              <a:spLocks/>
            </p:cNvSpPr>
            <p:nvPr/>
          </p:nvSpPr>
          <p:spPr bwMode="auto">
            <a:xfrm>
              <a:off x="2085975" y="2622550"/>
              <a:ext cx="69850" cy="9525"/>
            </a:xfrm>
            <a:custGeom>
              <a:avLst/>
              <a:gdLst>
                <a:gd name="T0" fmla="*/ 164 w 176"/>
                <a:gd name="T1" fmla="*/ 0 h 25"/>
                <a:gd name="T2" fmla="*/ 12 w 176"/>
                <a:gd name="T3" fmla="*/ 0 h 25"/>
                <a:gd name="T4" fmla="*/ 8 w 176"/>
                <a:gd name="T5" fmla="*/ 1 h 25"/>
                <a:gd name="T6" fmla="*/ 4 w 176"/>
                <a:gd name="T7" fmla="*/ 4 h 25"/>
                <a:gd name="T8" fmla="*/ 1 w 176"/>
                <a:gd name="T9" fmla="*/ 7 h 25"/>
                <a:gd name="T10" fmla="*/ 0 w 176"/>
                <a:gd name="T11" fmla="*/ 12 h 25"/>
                <a:gd name="T12" fmla="*/ 1 w 176"/>
                <a:gd name="T13" fmla="*/ 18 h 25"/>
                <a:gd name="T14" fmla="*/ 4 w 176"/>
                <a:gd name="T15" fmla="*/ 21 h 25"/>
                <a:gd name="T16" fmla="*/ 8 w 176"/>
                <a:gd name="T17" fmla="*/ 24 h 25"/>
                <a:gd name="T18" fmla="*/ 12 w 176"/>
                <a:gd name="T19" fmla="*/ 25 h 25"/>
                <a:gd name="T20" fmla="*/ 164 w 176"/>
                <a:gd name="T21" fmla="*/ 25 h 25"/>
                <a:gd name="T22" fmla="*/ 169 w 176"/>
                <a:gd name="T23" fmla="*/ 24 h 25"/>
                <a:gd name="T24" fmla="*/ 172 w 176"/>
                <a:gd name="T25" fmla="*/ 21 h 25"/>
                <a:gd name="T26" fmla="*/ 175 w 176"/>
                <a:gd name="T27" fmla="*/ 18 h 25"/>
                <a:gd name="T28" fmla="*/ 176 w 176"/>
                <a:gd name="T29" fmla="*/ 12 h 25"/>
                <a:gd name="T30" fmla="*/ 175 w 176"/>
                <a:gd name="T31" fmla="*/ 7 h 25"/>
                <a:gd name="T32" fmla="*/ 172 w 176"/>
                <a:gd name="T33" fmla="*/ 4 h 25"/>
                <a:gd name="T34" fmla="*/ 169 w 176"/>
                <a:gd name="T35" fmla="*/ 1 h 25"/>
                <a:gd name="T36" fmla="*/ 164 w 176"/>
                <a:gd name="T3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5">
                  <a:moveTo>
                    <a:pt x="164" y="0"/>
                  </a:moveTo>
                  <a:lnTo>
                    <a:pt x="12" y="0"/>
                  </a:lnTo>
                  <a:lnTo>
                    <a:pt x="8" y="1"/>
                  </a:lnTo>
                  <a:lnTo>
                    <a:pt x="4" y="4"/>
                  </a:lnTo>
                  <a:lnTo>
                    <a:pt x="1" y="7"/>
                  </a:lnTo>
                  <a:lnTo>
                    <a:pt x="0" y="12"/>
                  </a:lnTo>
                  <a:lnTo>
                    <a:pt x="1" y="18"/>
                  </a:lnTo>
                  <a:lnTo>
                    <a:pt x="4" y="21"/>
                  </a:lnTo>
                  <a:lnTo>
                    <a:pt x="8" y="24"/>
                  </a:lnTo>
                  <a:lnTo>
                    <a:pt x="12" y="25"/>
                  </a:lnTo>
                  <a:lnTo>
                    <a:pt x="164" y="25"/>
                  </a:lnTo>
                  <a:lnTo>
                    <a:pt x="169" y="24"/>
                  </a:lnTo>
                  <a:lnTo>
                    <a:pt x="172" y="21"/>
                  </a:lnTo>
                  <a:lnTo>
                    <a:pt x="175" y="18"/>
                  </a:lnTo>
                  <a:lnTo>
                    <a:pt x="176" y="12"/>
                  </a:lnTo>
                  <a:lnTo>
                    <a:pt x="175" y="7"/>
                  </a:lnTo>
                  <a:lnTo>
                    <a:pt x="172" y="4"/>
                  </a:lnTo>
                  <a:lnTo>
                    <a:pt x="169" y="1"/>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156">
              <a:extLst>
                <a:ext uri="{FF2B5EF4-FFF2-40B4-BE49-F238E27FC236}">
                  <a16:creationId xmlns:a16="http://schemas.microsoft.com/office/drawing/2014/main" id="{1234E4D2-C752-46FE-B1C2-B6C68AB73D0E}"/>
                </a:ext>
              </a:extLst>
            </p:cNvPr>
            <p:cNvSpPr>
              <a:spLocks/>
            </p:cNvSpPr>
            <p:nvPr/>
          </p:nvSpPr>
          <p:spPr bwMode="auto">
            <a:xfrm>
              <a:off x="2085975" y="2651125"/>
              <a:ext cx="69850" cy="9525"/>
            </a:xfrm>
            <a:custGeom>
              <a:avLst/>
              <a:gdLst>
                <a:gd name="T0" fmla="*/ 164 w 176"/>
                <a:gd name="T1" fmla="*/ 0 h 23"/>
                <a:gd name="T2" fmla="*/ 12 w 176"/>
                <a:gd name="T3" fmla="*/ 0 h 23"/>
                <a:gd name="T4" fmla="*/ 8 w 176"/>
                <a:gd name="T5" fmla="*/ 1 h 23"/>
                <a:gd name="T6" fmla="*/ 4 w 176"/>
                <a:gd name="T7" fmla="*/ 3 h 23"/>
                <a:gd name="T8" fmla="*/ 1 w 176"/>
                <a:gd name="T9" fmla="*/ 7 h 23"/>
                <a:gd name="T10" fmla="*/ 0 w 176"/>
                <a:gd name="T11" fmla="*/ 12 h 23"/>
                <a:gd name="T12" fmla="*/ 1 w 176"/>
                <a:gd name="T13" fmla="*/ 16 h 23"/>
                <a:gd name="T14" fmla="*/ 4 w 176"/>
                <a:gd name="T15" fmla="*/ 20 h 23"/>
                <a:gd name="T16" fmla="*/ 8 w 176"/>
                <a:gd name="T17" fmla="*/ 23 h 23"/>
                <a:gd name="T18" fmla="*/ 12 w 176"/>
                <a:gd name="T19" fmla="*/ 23 h 23"/>
                <a:gd name="T20" fmla="*/ 164 w 176"/>
                <a:gd name="T21" fmla="*/ 23 h 23"/>
                <a:gd name="T22" fmla="*/ 169 w 176"/>
                <a:gd name="T23" fmla="*/ 23 h 23"/>
                <a:gd name="T24" fmla="*/ 172 w 176"/>
                <a:gd name="T25" fmla="*/ 20 h 23"/>
                <a:gd name="T26" fmla="*/ 175 w 176"/>
                <a:gd name="T27" fmla="*/ 16 h 23"/>
                <a:gd name="T28" fmla="*/ 176 w 176"/>
                <a:gd name="T29" fmla="*/ 12 h 23"/>
                <a:gd name="T30" fmla="*/ 175 w 176"/>
                <a:gd name="T31" fmla="*/ 7 h 23"/>
                <a:gd name="T32" fmla="*/ 172 w 176"/>
                <a:gd name="T33" fmla="*/ 3 h 23"/>
                <a:gd name="T34" fmla="*/ 169 w 176"/>
                <a:gd name="T35" fmla="*/ 1 h 23"/>
                <a:gd name="T36" fmla="*/ 164 w 176"/>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3">
                  <a:moveTo>
                    <a:pt x="164" y="0"/>
                  </a:moveTo>
                  <a:lnTo>
                    <a:pt x="12" y="0"/>
                  </a:lnTo>
                  <a:lnTo>
                    <a:pt x="8" y="1"/>
                  </a:lnTo>
                  <a:lnTo>
                    <a:pt x="4" y="3"/>
                  </a:lnTo>
                  <a:lnTo>
                    <a:pt x="1" y="7"/>
                  </a:lnTo>
                  <a:lnTo>
                    <a:pt x="0" y="12"/>
                  </a:lnTo>
                  <a:lnTo>
                    <a:pt x="1" y="16"/>
                  </a:lnTo>
                  <a:lnTo>
                    <a:pt x="4" y="20"/>
                  </a:lnTo>
                  <a:lnTo>
                    <a:pt x="8" y="23"/>
                  </a:lnTo>
                  <a:lnTo>
                    <a:pt x="12" y="23"/>
                  </a:lnTo>
                  <a:lnTo>
                    <a:pt x="164" y="23"/>
                  </a:lnTo>
                  <a:lnTo>
                    <a:pt x="169" y="23"/>
                  </a:lnTo>
                  <a:lnTo>
                    <a:pt x="172" y="20"/>
                  </a:lnTo>
                  <a:lnTo>
                    <a:pt x="175" y="16"/>
                  </a:lnTo>
                  <a:lnTo>
                    <a:pt x="176" y="12"/>
                  </a:lnTo>
                  <a:lnTo>
                    <a:pt x="175" y="7"/>
                  </a:lnTo>
                  <a:lnTo>
                    <a:pt x="172" y="3"/>
                  </a:lnTo>
                  <a:lnTo>
                    <a:pt x="169" y="1"/>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57">
              <a:extLst>
                <a:ext uri="{FF2B5EF4-FFF2-40B4-BE49-F238E27FC236}">
                  <a16:creationId xmlns:a16="http://schemas.microsoft.com/office/drawing/2014/main" id="{E36055BD-4449-4742-AD88-9D6CE2FEA779}"/>
                </a:ext>
              </a:extLst>
            </p:cNvPr>
            <p:cNvSpPr>
              <a:spLocks/>
            </p:cNvSpPr>
            <p:nvPr/>
          </p:nvSpPr>
          <p:spPr bwMode="auto">
            <a:xfrm>
              <a:off x="2085975" y="2679700"/>
              <a:ext cx="69850" cy="9525"/>
            </a:xfrm>
            <a:custGeom>
              <a:avLst/>
              <a:gdLst>
                <a:gd name="T0" fmla="*/ 176 w 176"/>
                <a:gd name="T1" fmla="*/ 11 h 23"/>
                <a:gd name="T2" fmla="*/ 175 w 176"/>
                <a:gd name="T3" fmla="*/ 7 h 23"/>
                <a:gd name="T4" fmla="*/ 172 w 176"/>
                <a:gd name="T5" fmla="*/ 3 h 23"/>
                <a:gd name="T6" fmla="*/ 169 w 176"/>
                <a:gd name="T7" fmla="*/ 1 h 23"/>
                <a:gd name="T8" fmla="*/ 164 w 176"/>
                <a:gd name="T9" fmla="*/ 0 h 23"/>
                <a:gd name="T10" fmla="*/ 12 w 176"/>
                <a:gd name="T11" fmla="*/ 0 h 23"/>
                <a:gd name="T12" fmla="*/ 8 w 176"/>
                <a:gd name="T13" fmla="*/ 1 h 23"/>
                <a:gd name="T14" fmla="*/ 4 w 176"/>
                <a:gd name="T15" fmla="*/ 3 h 23"/>
                <a:gd name="T16" fmla="*/ 1 w 176"/>
                <a:gd name="T17" fmla="*/ 7 h 23"/>
                <a:gd name="T18" fmla="*/ 0 w 176"/>
                <a:gd name="T19" fmla="*/ 11 h 23"/>
                <a:gd name="T20" fmla="*/ 1 w 176"/>
                <a:gd name="T21" fmla="*/ 16 h 23"/>
                <a:gd name="T22" fmla="*/ 4 w 176"/>
                <a:gd name="T23" fmla="*/ 20 h 23"/>
                <a:gd name="T24" fmla="*/ 8 w 176"/>
                <a:gd name="T25" fmla="*/ 22 h 23"/>
                <a:gd name="T26" fmla="*/ 12 w 176"/>
                <a:gd name="T27" fmla="*/ 23 h 23"/>
                <a:gd name="T28" fmla="*/ 164 w 176"/>
                <a:gd name="T29" fmla="*/ 23 h 23"/>
                <a:gd name="T30" fmla="*/ 169 w 176"/>
                <a:gd name="T31" fmla="*/ 22 h 23"/>
                <a:gd name="T32" fmla="*/ 172 w 176"/>
                <a:gd name="T33" fmla="*/ 20 h 23"/>
                <a:gd name="T34" fmla="*/ 175 w 176"/>
                <a:gd name="T35" fmla="*/ 16 h 23"/>
                <a:gd name="T36" fmla="*/ 176 w 176"/>
                <a:gd name="T3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3">
                  <a:moveTo>
                    <a:pt x="176" y="11"/>
                  </a:moveTo>
                  <a:lnTo>
                    <a:pt x="175" y="7"/>
                  </a:lnTo>
                  <a:lnTo>
                    <a:pt x="172" y="3"/>
                  </a:lnTo>
                  <a:lnTo>
                    <a:pt x="169" y="1"/>
                  </a:lnTo>
                  <a:lnTo>
                    <a:pt x="164" y="0"/>
                  </a:lnTo>
                  <a:lnTo>
                    <a:pt x="12" y="0"/>
                  </a:lnTo>
                  <a:lnTo>
                    <a:pt x="8" y="1"/>
                  </a:lnTo>
                  <a:lnTo>
                    <a:pt x="4" y="3"/>
                  </a:lnTo>
                  <a:lnTo>
                    <a:pt x="1" y="7"/>
                  </a:lnTo>
                  <a:lnTo>
                    <a:pt x="0" y="11"/>
                  </a:lnTo>
                  <a:lnTo>
                    <a:pt x="1" y="16"/>
                  </a:lnTo>
                  <a:lnTo>
                    <a:pt x="4" y="20"/>
                  </a:lnTo>
                  <a:lnTo>
                    <a:pt x="8" y="22"/>
                  </a:lnTo>
                  <a:lnTo>
                    <a:pt x="12" y="23"/>
                  </a:lnTo>
                  <a:lnTo>
                    <a:pt x="164" y="23"/>
                  </a:lnTo>
                  <a:lnTo>
                    <a:pt x="169" y="22"/>
                  </a:lnTo>
                  <a:lnTo>
                    <a:pt x="172" y="20"/>
                  </a:lnTo>
                  <a:lnTo>
                    <a:pt x="175" y="16"/>
                  </a:lnTo>
                  <a:lnTo>
                    <a:pt x="17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58">
              <a:extLst>
                <a:ext uri="{FF2B5EF4-FFF2-40B4-BE49-F238E27FC236}">
                  <a16:creationId xmlns:a16="http://schemas.microsoft.com/office/drawing/2014/main" id="{F1E65B1F-E651-4D91-9AE1-57FAB41A9833}"/>
                </a:ext>
              </a:extLst>
            </p:cNvPr>
            <p:cNvSpPr>
              <a:spLocks/>
            </p:cNvSpPr>
            <p:nvPr/>
          </p:nvSpPr>
          <p:spPr bwMode="auto">
            <a:xfrm>
              <a:off x="2085975" y="2708275"/>
              <a:ext cx="44450" cy="9525"/>
            </a:xfrm>
            <a:custGeom>
              <a:avLst/>
              <a:gdLst>
                <a:gd name="T0" fmla="*/ 12 w 115"/>
                <a:gd name="T1" fmla="*/ 0 h 24"/>
                <a:gd name="T2" fmla="*/ 8 w 115"/>
                <a:gd name="T3" fmla="*/ 1 h 24"/>
                <a:gd name="T4" fmla="*/ 4 w 115"/>
                <a:gd name="T5" fmla="*/ 3 h 24"/>
                <a:gd name="T6" fmla="*/ 1 w 115"/>
                <a:gd name="T7" fmla="*/ 8 h 24"/>
                <a:gd name="T8" fmla="*/ 0 w 115"/>
                <a:gd name="T9" fmla="*/ 12 h 24"/>
                <a:gd name="T10" fmla="*/ 1 w 115"/>
                <a:gd name="T11" fmla="*/ 17 h 24"/>
                <a:gd name="T12" fmla="*/ 4 w 115"/>
                <a:gd name="T13" fmla="*/ 21 h 24"/>
                <a:gd name="T14" fmla="*/ 8 w 115"/>
                <a:gd name="T15" fmla="*/ 23 h 24"/>
                <a:gd name="T16" fmla="*/ 12 w 115"/>
                <a:gd name="T17" fmla="*/ 24 h 24"/>
                <a:gd name="T18" fmla="*/ 104 w 115"/>
                <a:gd name="T19" fmla="*/ 24 h 24"/>
                <a:gd name="T20" fmla="*/ 108 w 115"/>
                <a:gd name="T21" fmla="*/ 23 h 24"/>
                <a:gd name="T22" fmla="*/ 112 w 115"/>
                <a:gd name="T23" fmla="*/ 21 h 24"/>
                <a:gd name="T24" fmla="*/ 114 w 115"/>
                <a:gd name="T25" fmla="*/ 17 h 24"/>
                <a:gd name="T26" fmla="*/ 115 w 115"/>
                <a:gd name="T27" fmla="*/ 12 h 24"/>
                <a:gd name="T28" fmla="*/ 114 w 115"/>
                <a:gd name="T29" fmla="*/ 8 h 24"/>
                <a:gd name="T30" fmla="*/ 112 w 115"/>
                <a:gd name="T31" fmla="*/ 3 h 24"/>
                <a:gd name="T32" fmla="*/ 108 w 115"/>
                <a:gd name="T33" fmla="*/ 1 h 24"/>
                <a:gd name="T34" fmla="*/ 104 w 115"/>
                <a:gd name="T35" fmla="*/ 0 h 24"/>
                <a:gd name="T36" fmla="*/ 12 w 115"/>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24">
                  <a:moveTo>
                    <a:pt x="12" y="0"/>
                  </a:moveTo>
                  <a:lnTo>
                    <a:pt x="8" y="1"/>
                  </a:lnTo>
                  <a:lnTo>
                    <a:pt x="4" y="3"/>
                  </a:lnTo>
                  <a:lnTo>
                    <a:pt x="1" y="8"/>
                  </a:lnTo>
                  <a:lnTo>
                    <a:pt x="0" y="12"/>
                  </a:lnTo>
                  <a:lnTo>
                    <a:pt x="1" y="17"/>
                  </a:lnTo>
                  <a:lnTo>
                    <a:pt x="4" y="21"/>
                  </a:lnTo>
                  <a:lnTo>
                    <a:pt x="8" y="23"/>
                  </a:lnTo>
                  <a:lnTo>
                    <a:pt x="12" y="24"/>
                  </a:lnTo>
                  <a:lnTo>
                    <a:pt x="104" y="24"/>
                  </a:lnTo>
                  <a:lnTo>
                    <a:pt x="108" y="23"/>
                  </a:lnTo>
                  <a:lnTo>
                    <a:pt x="112" y="21"/>
                  </a:lnTo>
                  <a:lnTo>
                    <a:pt x="114" y="17"/>
                  </a:lnTo>
                  <a:lnTo>
                    <a:pt x="115" y="12"/>
                  </a:lnTo>
                  <a:lnTo>
                    <a:pt x="114" y="8"/>
                  </a:lnTo>
                  <a:lnTo>
                    <a:pt x="112" y="3"/>
                  </a:lnTo>
                  <a:lnTo>
                    <a:pt x="108" y="1"/>
                  </a:lnTo>
                  <a:lnTo>
                    <a:pt x="104"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59">
              <a:extLst>
                <a:ext uri="{FF2B5EF4-FFF2-40B4-BE49-F238E27FC236}">
                  <a16:creationId xmlns:a16="http://schemas.microsoft.com/office/drawing/2014/main" id="{D6BE9CD9-9FDF-47AB-B8F0-24E3F53A39DF}"/>
                </a:ext>
              </a:extLst>
            </p:cNvPr>
            <p:cNvSpPr>
              <a:spLocks noEditPoints="1"/>
            </p:cNvSpPr>
            <p:nvPr/>
          </p:nvSpPr>
          <p:spPr bwMode="auto">
            <a:xfrm>
              <a:off x="2168525" y="2660650"/>
              <a:ext cx="142875" cy="142875"/>
            </a:xfrm>
            <a:custGeom>
              <a:avLst/>
              <a:gdLst>
                <a:gd name="T0" fmla="*/ 157 w 361"/>
                <a:gd name="T1" fmla="*/ 259 h 362"/>
                <a:gd name="T2" fmla="*/ 84 w 361"/>
                <a:gd name="T3" fmla="*/ 186 h 362"/>
                <a:gd name="T4" fmla="*/ 84 w 361"/>
                <a:gd name="T5" fmla="*/ 176 h 362"/>
                <a:gd name="T6" fmla="*/ 91 w 361"/>
                <a:gd name="T7" fmla="*/ 170 h 362"/>
                <a:gd name="T8" fmla="*/ 101 w 361"/>
                <a:gd name="T9" fmla="*/ 170 h 362"/>
                <a:gd name="T10" fmla="*/ 156 w 361"/>
                <a:gd name="T11" fmla="*/ 224 h 362"/>
                <a:gd name="T12" fmla="*/ 260 w 361"/>
                <a:gd name="T13" fmla="*/ 111 h 362"/>
                <a:gd name="T14" fmla="*/ 266 w 361"/>
                <a:gd name="T15" fmla="*/ 109 h 362"/>
                <a:gd name="T16" fmla="*/ 271 w 361"/>
                <a:gd name="T17" fmla="*/ 111 h 362"/>
                <a:gd name="T18" fmla="*/ 275 w 361"/>
                <a:gd name="T19" fmla="*/ 116 h 362"/>
                <a:gd name="T20" fmla="*/ 276 w 361"/>
                <a:gd name="T21" fmla="*/ 125 h 362"/>
                <a:gd name="T22" fmla="*/ 180 w 361"/>
                <a:gd name="T23" fmla="*/ 0 h 362"/>
                <a:gd name="T24" fmla="*/ 143 w 361"/>
                <a:gd name="T25" fmla="*/ 4 h 362"/>
                <a:gd name="T26" fmla="*/ 110 w 361"/>
                <a:gd name="T27" fmla="*/ 14 h 362"/>
                <a:gd name="T28" fmla="*/ 79 w 361"/>
                <a:gd name="T29" fmla="*/ 32 h 362"/>
                <a:gd name="T30" fmla="*/ 53 w 361"/>
                <a:gd name="T31" fmla="*/ 54 h 362"/>
                <a:gd name="T32" fmla="*/ 30 w 361"/>
                <a:gd name="T33" fmla="*/ 81 h 362"/>
                <a:gd name="T34" fmla="*/ 14 w 361"/>
                <a:gd name="T35" fmla="*/ 111 h 362"/>
                <a:gd name="T36" fmla="*/ 3 w 361"/>
                <a:gd name="T37" fmla="*/ 145 h 362"/>
                <a:gd name="T38" fmla="*/ 0 w 361"/>
                <a:gd name="T39" fmla="*/ 182 h 362"/>
                <a:gd name="T40" fmla="*/ 3 w 361"/>
                <a:gd name="T41" fmla="*/ 217 h 362"/>
                <a:gd name="T42" fmla="*/ 14 w 361"/>
                <a:gd name="T43" fmla="*/ 252 h 362"/>
                <a:gd name="T44" fmla="*/ 30 w 361"/>
                <a:gd name="T45" fmla="*/ 283 h 362"/>
                <a:gd name="T46" fmla="*/ 53 w 361"/>
                <a:gd name="T47" fmla="*/ 309 h 362"/>
                <a:gd name="T48" fmla="*/ 79 w 361"/>
                <a:gd name="T49" fmla="*/ 331 h 362"/>
                <a:gd name="T50" fmla="*/ 110 w 361"/>
                <a:gd name="T51" fmla="*/ 348 h 362"/>
                <a:gd name="T52" fmla="*/ 143 w 361"/>
                <a:gd name="T53" fmla="*/ 358 h 362"/>
                <a:gd name="T54" fmla="*/ 180 w 361"/>
                <a:gd name="T55" fmla="*/ 362 h 362"/>
                <a:gd name="T56" fmla="*/ 217 w 361"/>
                <a:gd name="T57" fmla="*/ 358 h 362"/>
                <a:gd name="T58" fmla="*/ 251 w 361"/>
                <a:gd name="T59" fmla="*/ 348 h 362"/>
                <a:gd name="T60" fmla="*/ 281 w 361"/>
                <a:gd name="T61" fmla="*/ 331 h 362"/>
                <a:gd name="T62" fmla="*/ 308 w 361"/>
                <a:gd name="T63" fmla="*/ 309 h 362"/>
                <a:gd name="T64" fmla="*/ 330 w 361"/>
                <a:gd name="T65" fmla="*/ 283 h 362"/>
                <a:gd name="T66" fmla="*/ 346 w 361"/>
                <a:gd name="T67" fmla="*/ 252 h 362"/>
                <a:gd name="T68" fmla="*/ 357 w 361"/>
                <a:gd name="T69" fmla="*/ 217 h 362"/>
                <a:gd name="T70" fmla="*/ 361 w 361"/>
                <a:gd name="T71" fmla="*/ 182 h 362"/>
                <a:gd name="T72" fmla="*/ 357 w 361"/>
                <a:gd name="T73" fmla="*/ 145 h 362"/>
                <a:gd name="T74" fmla="*/ 346 w 361"/>
                <a:gd name="T75" fmla="*/ 111 h 362"/>
                <a:gd name="T76" fmla="*/ 330 w 361"/>
                <a:gd name="T77" fmla="*/ 81 h 362"/>
                <a:gd name="T78" fmla="*/ 308 w 361"/>
                <a:gd name="T79" fmla="*/ 54 h 362"/>
                <a:gd name="T80" fmla="*/ 281 w 361"/>
                <a:gd name="T81" fmla="*/ 32 h 362"/>
                <a:gd name="T82" fmla="*/ 251 w 361"/>
                <a:gd name="T83" fmla="*/ 14 h 362"/>
                <a:gd name="T84" fmla="*/ 217 w 361"/>
                <a:gd name="T85" fmla="*/ 4 h 362"/>
                <a:gd name="T86" fmla="*/ 180 w 361"/>
                <a:gd name="T8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1" h="362">
                  <a:moveTo>
                    <a:pt x="273" y="130"/>
                  </a:moveTo>
                  <a:lnTo>
                    <a:pt x="157" y="259"/>
                  </a:lnTo>
                  <a:lnTo>
                    <a:pt x="87" y="190"/>
                  </a:lnTo>
                  <a:lnTo>
                    <a:pt x="84" y="186"/>
                  </a:lnTo>
                  <a:lnTo>
                    <a:pt x="83" y="182"/>
                  </a:lnTo>
                  <a:lnTo>
                    <a:pt x="84" y="176"/>
                  </a:lnTo>
                  <a:lnTo>
                    <a:pt x="87" y="172"/>
                  </a:lnTo>
                  <a:lnTo>
                    <a:pt x="91" y="170"/>
                  </a:lnTo>
                  <a:lnTo>
                    <a:pt x="96" y="169"/>
                  </a:lnTo>
                  <a:lnTo>
                    <a:pt x="101" y="170"/>
                  </a:lnTo>
                  <a:lnTo>
                    <a:pt x="105" y="172"/>
                  </a:lnTo>
                  <a:lnTo>
                    <a:pt x="156" y="224"/>
                  </a:lnTo>
                  <a:lnTo>
                    <a:pt x="256" y="113"/>
                  </a:lnTo>
                  <a:lnTo>
                    <a:pt x="260" y="111"/>
                  </a:lnTo>
                  <a:lnTo>
                    <a:pt x="264" y="109"/>
                  </a:lnTo>
                  <a:lnTo>
                    <a:pt x="266" y="109"/>
                  </a:lnTo>
                  <a:lnTo>
                    <a:pt x="268" y="110"/>
                  </a:lnTo>
                  <a:lnTo>
                    <a:pt x="271" y="111"/>
                  </a:lnTo>
                  <a:lnTo>
                    <a:pt x="272" y="112"/>
                  </a:lnTo>
                  <a:lnTo>
                    <a:pt x="275" y="116"/>
                  </a:lnTo>
                  <a:lnTo>
                    <a:pt x="276" y="121"/>
                  </a:lnTo>
                  <a:lnTo>
                    <a:pt x="276" y="125"/>
                  </a:lnTo>
                  <a:lnTo>
                    <a:pt x="273" y="130"/>
                  </a:lnTo>
                  <a:close/>
                  <a:moveTo>
                    <a:pt x="180" y="0"/>
                  </a:moveTo>
                  <a:lnTo>
                    <a:pt x="162" y="1"/>
                  </a:lnTo>
                  <a:lnTo>
                    <a:pt x="143" y="4"/>
                  </a:lnTo>
                  <a:lnTo>
                    <a:pt x="126" y="8"/>
                  </a:lnTo>
                  <a:lnTo>
                    <a:pt x="110" y="14"/>
                  </a:lnTo>
                  <a:lnTo>
                    <a:pt x="94" y="23"/>
                  </a:lnTo>
                  <a:lnTo>
                    <a:pt x="79" y="32"/>
                  </a:lnTo>
                  <a:lnTo>
                    <a:pt x="65" y="42"/>
                  </a:lnTo>
                  <a:lnTo>
                    <a:pt x="53" y="54"/>
                  </a:lnTo>
                  <a:lnTo>
                    <a:pt x="40" y="66"/>
                  </a:lnTo>
                  <a:lnTo>
                    <a:pt x="30" y="81"/>
                  </a:lnTo>
                  <a:lnTo>
                    <a:pt x="21" y="96"/>
                  </a:lnTo>
                  <a:lnTo>
                    <a:pt x="14" y="111"/>
                  </a:lnTo>
                  <a:lnTo>
                    <a:pt x="8" y="128"/>
                  </a:lnTo>
                  <a:lnTo>
                    <a:pt x="3" y="145"/>
                  </a:lnTo>
                  <a:lnTo>
                    <a:pt x="1" y="163"/>
                  </a:lnTo>
                  <a:lnTo>
                    <a:pt x="0" y="182"/>
                  </a:lnTo>
                  <a:lnTo>
                    <a:pt x="1" y="200"/>
                  </a:lnTo>
                  <a:lnTo>
                    <a:pt x="3" y="217"/>
                  </a:lnTo>
                  <a:lnTo>
                    <a:pt x="8" y="235"/>
                  </a:lnTo>
                  <a:lnTo>
                    <a:pt x="14" y="252"/>
                  </a:lnTo>
                  <a:lnTo>
                    <a:pt x="21" y="267"/>
                  </a:lnTo>
                  <a:lnTo>
                    <a:pt x="30" y="283"/>
                  </a:lnTo>
                  <a:lnTo>
                    <a:pt x="40" y="296"/>
                  </a:lnTo>
                  <a:lnTo>
                    <a:pt x="53" y="309"/>
                  </a:lnTo>
                  <a:lnTo>
                    <a:pt x="65" y="320"/>
                  </a:lnTo>
                  <a:lnTo>
                    <a:pt x="79" y="331"/>
                  </a:lnTo>
                  <a:lnTo>
                    <a:pt x="94" y="340"/>
                  </a:lnTo>
                  <a:lnTo>
                    <a:pt x="110" y="348"/>
                  </a:lnTo>
                  <a:lnTo>
                    <a:pt x="126" y="354"/>
                  </a:lnTo>
                  <a:lnTo>
                    <a:pt x="143" y="358"/>
                  </a:lnTo>
                  <a:lnTo>
                    <a:pt x="162" y="361"/>
                  </a:lnTo>
                  <a:lnTo>
                    <a:pt x="180" y="362"/>
                  </a:lnTo>
                  <a:lnTo>
                    <a:pt x="199" y="361"/>
                  </a:lnTo>
                  <a:lnTo>
                    <a:pt x="217" y="358"/>
                  </a:lnTo>
                  <a:lnTo>
                    <a:pt x="234" y="354"/>
                  </a:lnTo>
                  <a:lnTo>
                    <a:pt x="251" y="348"/>
                  </a:lnTo>
                  <a:lnTo>
                    <a:pt x="266" y="340"/>
                  </a:lnTo>
                  <a:lnTo>
                    <a:pt x="281" y="331"/>
                  </a:lnTo>
                  <a:lnTo>
                    <a:pt x="295" y="320"/>
                  </a:lnTo>
                  <a:lnTo>
                    <a:pt x="308" y="309"/>
                  </a:lnTo>
                  <a:lnTo>
                    <a:pt x="320" y="296"/>
                  </a:lnTo>
                  <a:lnTo>
                    <a:pt x="330" y="283"/>
                  </a:lnTo>
                  <a:lnTo>
                    <a:pt x="339" y="267"/>
                  </a:lnTo>
                  <a:lnTo>
                    <a:pt x="346" y="252"/>
                  </a:lnTo>
                  <a:lnTo>
                    <a:pt x="352" y="235"/>
                  </a:lnTo>
                  <a:lnTo>
                    <a:pt x="357" y="217"/>
                  </a:lnTo>
                  <a:lnTo>
                    <a:pt x="360" y="200"/>
                  </a:lnTo>
                  <a:lnTo>
                    <a:pt x="361" y="182"/>
                  </a:lnTo>
                  <a:lnTo>
                    <a:pt x="360" y="163"/>
                  </a:lnTo>
                  <a:lnTo>
                    <a:pt x="357" y="145"/>
                  </a:lnTo>
                  <a:lnTo>
                    <a:pt x="352" y="128"/>
                  </a:lnTo>
                  <a:lnTo>
                    <a:pt x="346" y="111"/>
                  </a:lnTo>
                  <a:lnTo>
                    <a:pt x="339" y="96"/>
                  </a:lnTo>
                  <a:lnTo>
                    <a:pt x="330" y="81"/>
                  </a:lnTo>
                  <a:lnTo>
                    <a:pt x="320" y="66"/>
                  </a:lnTo>
                  <a:lnTo>
                    <a:pt x="308" y="54"/>
                  </a:lnTo>
                  <a:lnTo>
                    <a:pt x="295" y="42"/>
                  </a:lnTo>
                  <a:lnTo>
                    <a:pt x="281" y="32"/>
                  </a:lnTo>
                  <a:lnTo>
                    <a:pt x="266" y="23"/>
                  </a:lnTo>
                  <a:lnTo>
                    <a:pt x="251" y="14"/>
                  </a:lnTo>
                  <a:lnTo>
                    <a:pt x="234" y="8"/>
                  </a:lnTo>
                  <a:lnTo>
                    <a:pt x="217" y="4"/>
                  </a:lnTo>
                  <a:lnTo>
                    <a:pt x="199" y="1"/>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60">
              <a:extLst>
                <a:ext uri="{FF2B5EF4-FFF2-40B4-BE49-F238E27FC236}">
                  <a16:creationId xmlns:a16="http://schemas.microsoft.com/office/drawing/2014/main" id="{52391DCC-92DE-4DFB-9E58-8DED5779ED31}"/>
                </a:ext>
              </a:extLst>
            </p:cNvPr>
            <p:cNvSpPr>
              <a:spLocks/>
            </p:cNvSpPr>
            <p:nvPr/>
          </p:nvSpPr>
          <p:spPr bwMode="auto">
            <a:xfrm>
              <a:off x="2073275" y="2516188"/>
              <a:ext cx="104775" cy="82550"/>
            </a:xfrm>
            <a:custGeom>
              <a:avLst/>
              <a:gdLst>
                <a:gd name="T0" fmla="*/ 253 w 264"/>
                <a:gd name="T1" fmla="*/ 205 h 205"/>
                <a:gd name="T2" fmla="*/ 261 w 264"/>
                <a:gd name="T3" fmla="*/ 202 h 205"/>
                <a:gd name="T4" fmla="*/ 264 w 264"/>
                <a:gd name="T5" fmla="*/ 193 h 205"/>
                <a:gd name="T6" fmla="*/ 263 w 264"/>
                <a:gd name="T7" fmla="*/ 56 h 205"/>
                <a:gd name="T8" fmla="*/ 257 w 264"/>
                <a:gd name="T9" fmla="*/ 49 h 205"/>
                <a:gd name="T10" fmla="*/ 215 w 264"/>
                <a:gd name="T11" fmla="*/ 48 h 205"/>
                <a:gd name="T12" fmla="*/ 204 w 264"/>
                <a:gd name="T13" fmla="*/ 43 h 205"/>
                <a:gd name="T14" fmla="*/ 200 w 264"/>
                <a:gd name="T15" fmla="*/ 32 h 205"/>
                <a:gd name="T16" fmla="*/ 191 w 264"/>
                <a:gd name="T17" fmla="*/ 19 h 205"/>
                <a:gd name="T18" fmla="*/ 176 w 264"/>
                <a:gd name="T19" fmla="*/ 9 h 205"/>
                <a:gd name="T20" fmla="*/ 167 w 264"/>
                <a:gd name="T21" fmla="*/ 5 h 205"/>
                <a:gd name="T22" fmla="*/ 164 w 264"/>
                <a:gd name="T23" fmla="*/ 4 h 205"/>
                <a:gd name="T24" fmla="*/ 160 w 264"/>
                <a:gd name="T25" fmla="*/ 4 h 205"/>
                <a:gd name="T26" fmla="*/ 157 w 264"/>
                <a:gd name="T27" fmla="*/ 3 h 205"/>
                <a:gd name="T28" fmla="*/ 153 w 264"/>
                <a:gd name="T29" fmla="*/ 2 h 205"/>
                <a:gd name="T30" fmla="*/ 149 w 264"/>
                <a:gd name="T31" fmla="*/ 1 h 205"/>
                <a:gd name="T32" fmla="*/ 145 w 264"/>
                <a:gd name="T33" fmla="*/ 1 h 205"/>
                <a:gd name="T34" fmla="*/ 139 w 264"/>
                <a:gd name="T35" fmla="*/ 0 h 205"/>
                <a:gd name="T36" fmla="*/ 130 w 264"/>
                <a:gd name="T37" fmla="*/ 0 h 205"/>
                <a:gd name="T38" fmla="*/ 123 w 264"/>
                <a:gd name="T39" fmla="*/ 1 h 205"/>
                <a:gd name="T40" fmla="*/ 119 w 264"/>
                <a:gd name="T41" fmla="*/ 1 h 205"/>
                <a:gd name="T42" fmla="*/ 115 w 264"/>
                <a:gd name="T43" fmla="*/ 2 h 205"/>
                <a:gd name="T44" fmla="*/ 111 w 264"/>
                <a:gd name="T45" fmla="*/ 3 h 205"/>
                <a:gd name="T46" fmla="*/ 108 w 264"/>
                <a:gd name="T47" fmla="*/ 4 h 205"/>
                <a:gd name="T48" fmla="*/ 104 w 264"/>
                <a:gd name="T49" fmla="*/ 4 h 205"/>
                <a:gd name="T50" fmla="*/ 101 w 264"/>
                <a:gd name="T51" fmla="*/ 5 h 205"/>
                <a:gd name="T52" fmla="*/ 92 w 264"/>
                <a:gd name="T53" fmla="*/ 9 h 205"/>
                <a:gd name="T54" fmla="*/ 78 w 264"/>
                <a:gd name="T55" fmla="*/ 19 h 205"/>
                <a:gd name="T56" fmla="*/ 68 w 264"/>
                <a:gd name="T57" fmla="*/ 32 h 205"/>
                <a:gd name="T58" fmla="*/ 64 w 264"/>
                <a:gd name="T59" fmla="*/ 43 h 205"/>
                <a:gd name="T60" fmla="*/ 53 w 264"/>
                <a:gd name="T61" fmla="*/ 48 h 205"/>
                <a:gd name="T62" fmla="*/ 7 w 264"/>
                <a:gd name="T63" fmla="*/ 49 h 205"/>
                <a:gd name="T64" fmla="*/ 0 w 264"/>
                <a:gd name="T65" fmla="*/ 56 h 205"/>
                <a:gd name="T66" fmla="*/ 0 w 264"/>
                <a:gd name="T67" fmla="*/ 193 h 205"/>
                <a:gd name="T68" fmla="*/ 3 w 264"/>
                <a:gd name="T69" fmla="*/ 202 h 205"/>
                <a:gd name="T70" fmla="*/ 11 w 264"/>
                <a:gd name="T7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 h="205">
                  <a:moveTo>
                    <a:pt x="11" y="205"/>
                  </a:moveTo>
                  <a:lnTo>
                    <a:pt x="253" y="205"/>
                  </a:lnTo>
                  <a:lnTo>
                    <a:pt x="257" y="204"/>
                  </a:lnTo>
                  <a:lnTo>
                    <a:pt x="261" y="202"/>
                  </a:lnTo>
                  <a:lnTo>
                    <a:pt x="263" y="198"/>
                  </a:lnTo>
                  <a:lnTo>
                    <a:pt x="264" y="193"/>
                  </a:lnTo>
                  <a:lnTo>
                    <a:pt x="264" y="60"/>
                  </a:lnTo>
                  <a:lnTo>
                    <a:pt x="263" y="56"/>
                  </a:lnTo>
                  <a:lnTo>
                    <a:pt x="261" y="52"/>
                  </a:lnTo>
                  <a:lnTo>
                    <a:pt x="257" y="49"/>
                  </a:lnTo>
                  <a:lnTo>
                    <a:pt x="253" y="48"/>
                  </a:lnTo>
                  <a:lnTo>
                    <a:pt x="215" y="48"/>
                  </a:lnTo>
                  <a:lnTo>
                    <a:pt x="206" y="48"/>
                  </a:lnTo>
                  <a:lnTo>
                    <a:pt x="204" y="43"/>
                  </a:lnTo>
                  <a:lnTo>
                    <a:pt x="202" y="38"/>
                  </a:lnTo>
                  <a:lnTo>
                    <a:pt x="200" y="32"/>
                  </a:lnTo>
                  <a:lnTo>
                    <a:pt x="196" y="26"/>
                  </a:lnTo>
                  <a:lnTo>
                    <a:pt x="191" y="19"/>
                  </a:lnTo>
                  <a:lnTo>
                    <a:pt x="185" y="14"/>
                  </a:lnTo>
                  <a:lnTo>
                    <a:pt x="176" y="9"/>
                  </a:lnTo>
                  <a:lnTo>
                    <a:pt x="167" y="5"/>
                  </a:lnTo>
                  <a:lnTo>
                    <a:pt x="167" y="5"/>
                  </a:lnTo>
                  <a:lnTo>
                    <a:pt x="167" y="5"/>
                  </a:lnTo>
                  <a:lnTo>
                    <a:pt x="164" y="4"/>
                  </a:lnTo>
                  <a:lnTo>
                    <a:pt x="161" y="4"/>
                  </a:lnTo>
                  <a:lnTo>
                    <a:pt x="160" y="4"/>
                  </a:lnTo>
                  <a:lnTo>
                    <a:pt x="159" y="4"/>
                  </a:lnTo>
                  <a:lnTo>
                    <a:pt x="157" y="3"/>
                  </a:lnTo>
                  <a:lnTo>
                    <a:pt x="154" y="2"/>
                  </a:lnTo>
                  <a:lnTo>
                    <a:pt x="153" y="2"/>
                  </a:lnTo>
                  <a:lnTo>
                    <a:pt x="152" y="1"/>
                  </a:lnTo>
                  <a:lnTo>
                    <a:pt x="149" y="1"/>
                  </a:lnTo>
                  <a:lnTo>
                    <a:pt x="146" y="1"/>
                  </a:lnTo>
                  <a:lnTo>
                    <a:pt x="145" y="1"/>
                  </a:lnTo>
                  <a:lnTo>
                    <a:pt x="143" y="1"/>
                  </a:lnTo>
                  <a:lnTo>
                    <a:pt x="139" y="0"/>
                  </a:lnTo>
                  <a:lnTo>
                    <a:pt x="135" y="0"/>
                  </a:lnTo>
                  <a:lnTo>
                    <a:pt x="130" y="0"/>
                  </a:lnTo>
                  <a:lnTo>
                    <a:pt x="125" y="1"/>
                  </a:lnTo>
                  <a:lnTo>
                    <a:pt x="123" y="1"/>
                  </a:lnTo>
                  <a:lnTo>
                    <a:pt x="122" y="1"/>
                  </a:lnTo>
                  <a:lnTo>
                    <a:pt x="119" y="1"/>
                  </a:lnTo>
                  <a:lnTo>
                    <a:pt x="116" y="1"/>
                  </a:lnTo>
                  <a:lnTo>
                    <a:pt x="115" y="2"/>
                  </a:lnTo>
                  <a:lnTo>
                    <a:pt x="114" y="2"/>
                  </a:lnTo>
                  <a:lnTo>
                    <a:pt x="111" y="3"/>
                  </a:lnTo>
                  <a:lnTo>
                    <a:pt x="109" y="4"/>
                  </a:lnTo>
                  <a:lnTo>
                    <a:pt x="108" y="4"/>
                  </a:lnTo>
                  <a:lnTo>
                    <a:pt x="107" y="4"/>
                  </a:lnTo>
                  <a:lnTo>
                    <a:pt x="104" y="4"/>
                  </a:lnTo>
                  <a:lnTo>
                    <a:pt x="101" y="5"/>
                  </a:lnTo>
                  <a:lnTo>
                    <a:pt x="101" y="5"/>
                  </a:lnTo>
                  <a:lnTo>
                    <a:pt x="101" y="5"/>
                  </a:lnTo>
                  <a:lnTo>
                    <a:pt x="92" y="9"/>
                  </a:lnTo>
                  <a:lnTo>
                    <a:pt x="84" y="14"/>
                  </a:lnTo>
                  <a:lnTo>
                    <a:pt x="78" y="19"/>
                  </a:lnTo>
                  <a:lnTo>
                    <a:pt x="72" y="26"/>
                  </a:lnTo>
                  <a:lnTo>
                    <a:pt x="68" y="32"/>
                  </a:lnTo>
                  <a:lnTo>
                    <a:pt x="66" y="38"/>
                  </a:lnTo>
                  <a:lnTo>
                    <a:pt x="64" y="43"/>
                  </a:lnTo>
                  <a:lnTo>
                    <a:pt x="62" y="48"/>
                  </a:lnTo>
                  <a:lnTo>
                    <a:pt x="53" y="48"/>
                  </a:lnTo>
                  <a:lnTo>
                    <a:pt x="11" y="48"/>
                  </a:lnTo>
                  <a:lnTo>
                    <a:pt x="7" y="49"/>
                  </a:lnTo>
                  <a:lnTo>
                    <a:pt x="3" y="52"/>
                  </a:lnTo>
                  <a:lnTo>
                    <a:pt x="0" y="56"/>
                  </a:lnTo>
                  <a:lnTo>
                    <a:pt x="0" y="60"/>
                  </a:lnTo>
                  <a:lnTo>
                    <a:pt x="0" y="193"/>
                  </a:lnTo>
                  <a:lnTo>
                    <a:pt x="0" y="198"/>
                  </a:lnTo>
                  <a:lnTo>
                    <a:pt x="3" y="202"/>
                  </a:lnTo>
                  <a:lnTo>
                    <a:pt x="7" y="204"/>
                  </a:lnTo>
                  <a:lnTo>
                    <a:pt x="11"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8" name="Rectangle 57">
            <a:extLst>
              <a:ext uri="{FF2B5EF4-FFF2-40B4-BE49-F238E27FC236}">
                <a16:creationId xmlns:a16="http://schemas.microsoft.com/office/drawing/2014/main" id="{F4A5F79F-ACF6-4251-AF9D-CE4B15EE5F01}"/>
              </a:ext>
            </a:extLst>
          </p:cNvPr>
          <p:cNvSpPr/>
          <p:nvPr/>
        </p:nvSpPr>
        <p:spPr>
          <a:xfrm>
            <a:off x="565940" y="1869917"/>
            <a:ext cx="10503679" cy="2215991"/>
          </a:xfrm>
          <a:prstGeom prst="rect">
            <a:avLst/>
          </a:prstGeom>
        </p:spPr>
        <p:txBody>
          <a:bodyPr wrap="square" lIns="0" tIns="0" rIns="0" bIns="0">
            <a:spAutoFit/>
          </a:bodyPr>
          <a:lstStyle/>
          <a:p>
            <a:r>
              <a:rPr lang="en-ID" sz="2400" b="1" i="1" dirty="0">
                <a:solidFill>
                  <a:schemeClr val="tx1">
                    <a:lumMod val="85000"/>
                    <a:lumOff val="15000"/>
                  </a:schemeClr>
                </a:solidFill>
                <a:latin typeface="Segoe UI" panose="020B0502040204020203" pitchFamily="34" charset="0"/>
                <a:cs typeface="Segoe UI" panose="020B0502040204020203" pitchFamily="34" charset="0"/>
              </a:rPr>
              <a:t>Due to very costly charges of hospitals and other medical facilities like ICU ,bed charge, ventilation and many other charges many people are unable to get proper treatment. </a:t>
            </a:r>
          </a:p>
          <a:p>
            <a:r>
              <a:rPr lang="en-ID" sz="2400" b="1" i="1" dirty="0">
                <a:solidFill>
                  <a:schemeClr val="tx1">
                    <a:lumMod val="85000"/>
                    <a:lumOff val="15000"/>
                  </a:schemeClr>
                </a:solidFill>
                <a:latin typeface="Segoe UI" panose="020B0502040204020203" pitchFamily="34" charset="0"/>
                <a:cs typeface="Segoe UI" panose="020B0502040204020203" pitchFamily="34" charset="0"/>
              </a:rPr>
              <a:t>And even if they have money it is not an easy task to monitor the patient constantly and predict the condition of severe diseases like heart attack, cancer, diabetes, pneumonia etc.</a:t>
            </a:r>
          </a:p>
        </p:txBody>
      </p:sp>
      <p:pic>
        <p:nvPicPr>
          <p:cNvPr id="47" name="Picture 46">
            <a:extLst>
              <a:ext uri="{FF2B5EF4-FFF2-40B4-BE49-F238E27FC236}">
                <a16:creationId xmlns:a16="http://schemas.microsoft.com/office/drawing/2014/main" id="{349C12E0-03DB-1849-8D6A-90A2A1EFE4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3460" y="81441"/>
            <a:ext cx="1745090" cy="1051416"/>
          </a:xfrm>
          <a:prstGeom prst="rect">
            <a:avLst/>
          </a:prstGeom>
        </p:spPr>
      </p:pic>
      <p:grpSp>
        <p:nvGrpSpPr>
          <p:cNvPr id="72" name="Group 71">
            <a:extLst>
              <a:ext uri="{FF2B5EF4-FFF2-40B4-BE49-F238E27FC236}">
                <a16:creationId xmlns:a16="http://schemas.microsoft.com/office/drawing/2014/main" id="{14E73D85-B2FC-4586-AC04-B2A1B185A7A9}"/>
              </a:ext>
            </a:extLst>
          </p:cNvPr>
          <p:cNvGrpSpPr/>
          <p:nvPr/>
        </p:nvGrpSpPr>
        <p:grpSpPr>
          <a:xfrm>
            <a:off x="8085867" y="4851700"/>
            <a:ext cx="6960198" cy="2846626"/>
            <a:chOff x="6741613" y="3959177"/>
            <a:chExt cx="1617520" cy="711416"/>
          </a:xfrm>
        </p:grpSpPr>
        <p:sp>
          <p:nvSpPr>
            <p:cNvPr id="73" name="Rectangle 72">
              <a:extLst>
                <a:ext uri="{FF2B5EF4-FFF2-40B4-BE49-F238E27FC236}">
                  <a16:creationId xmlns:a16="http://schemas.microsoft.com/office/drawing/2014/main" id="{9BBA2895-72B6-40AE-815C-1AEF0C6B7BF0}"/>
                </a:ext>
              </a:extLst>
            </p:cNvPr>
            <p:cNvSpPr/>
            <p:nvPr/>
          </p:nvSpPr>
          <p:spPr>
            <a:xfrm>
              <a:off x="6741613" y="4455149"/>
              <a:ext cx="1617520" cy="215444"/>
            </a:xfrm>
            <a:prstGeom prst="rect">
              <a:avLst/>
            </a:prstGeom>
          </p:spPr>
          <p:txBody>
            <a:bodyPr wrap="square" lIns="0" tIns="0" rIns="0" bIns="0">
              <a:spAutoFit/>
            </a:bodyPr>
            <a:lstStyle/>
            <a:p>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74" name="Group 73">
              <a:extLst>
                <a:ext uri="{FF2B5EF4-FFF2-40B4-BE49-F238E27FC236}">
                  <a16:creationId xmlns:a16="http://schemas.microsoft.com/office/drawing/2014/main" id="{FA360FDD-18F3-4198-AD24-286257019400}"/>
                </a:ext>
              </a:extLst>
            </p:cNvPr>
            <p:cNvGrpSpPr/>
            <p:nvPr/>
          </p:nvGrpSpPr>
          <p:grpSpPr>
            <a:xfrm>
              <a:off x="7004911" y="3959177"/>
              <a:ext cx="285750" cy="287338"/>
              <a:chOff x="9882188" y="3108325"/>
              <a:chExt cx="285750" cy="287338"/>
            </a:xfrm>
            <a:solidFill>
              <a:srgbClr val="073061"/>
            </a:solidFill>
          </p:grpSpPr>
          <p:sp>
            <p:nvSpPr>
              <p:cNvPr id="75" name="Freeform 2284">
                <a:extLst>
                  <a:ext uri="{FF2B5EF4-FFF2-40B4-BE49-F238E27FC236}">
                    <a16:creationId xmlns:a16="http://schemas.microsoft.com/office/drawing/2014/main" id="{42B5BC9E-DB4F-4079-9DF9-2B1605518943}"/>
                  </a:ext>
                </a:extLst>
              </p:cNvPr>
              <p:cNvSpPr>
                <a:spLocks/>
              </p:cNvSpPr>
              <p:nvPr/>
            </p:nvSpPr>
            <p:spPr bwMode="auto">
              <a:xfrm>
                <a:off x="9882188" y="3175000"/>
                <a:ext cx="219075" cy="220663"/>
              </a:xfrm>
              <a:custGeom>
                <a:avLst/>
                <a:gdLst>
                  <a:gd name="T0" fmla="*/ 549 w 691"/>
                  <a:gd name="T1" fmla="*/ 251 h 693"/>
                  <a:gd name="T2" fmla="*/ 568 w 691"/>
                  <a:gd name="T3" fmla="*/ 313 h 693"/>
                  <a:gd name="T4" fmla="*/ 566 w 691"/>
                  <a:gd name="T5" fmla="*/ 392 h 693"/>
                  <a:gd name="T6" fmla="*/ 532 w 691"/>
                  <a:gd name="T7" fmla="*/ 473 h 693"/>
                  <a:gd name="T8" fmla="*/ 471 w 691"/>
                  <a:gd name="T9" fmla="*/ 534 h 693"/>
                  <a:gd name="T10" fmla="*/ 391 w 691"/>
                  <a:gd name="T11" fmla="*/ 567 h 693"/>
                  <a:gd name="T12" fmla="*/ 300 w 691"/>
                  <a:gd name="T13" fmla="*/ 567 h 693"/>
                  <a:gd name="T14" fmla="*/ 220 w 691"/>
                  <a:gd name="T15" fmla="*/ 534 h 693"/>
                  <a:gd name="T16" fmla="*/ 159 w 691"/>
                  <a:gd name="T17" fmla="*/ 473 h 693"/>
                  <a:gd name="T18" fmla="*/ 124 w 691"/>
                  <a:gd name="T19" fmla="*/ 392 h 693"/>
                  <a:gd name="T20" fmla="*/ 124 w 691"/>
                  <a:gd name="T21" fmla="*/ 301 h 693"/>
                  <a:gd name="T22" fmla="*/ 159 w 691"/>
                  <a:gd name="T23" fmla="*/ 220 h 693"/>
                  <a:gd name="T24" fmla="*/ 220 w 691"/>
                  <a:gd name="T25" fmla="*/ 159 h 693"/>
                  <a:gd name="T26" fmla="*/ 300 w 691"/>
                  <a:gd name="T27" fmla="*/ 125 h 693"/>
                  <a:gd name="T28" fmla="*/ 378 w 691"/>
                  <a:gd name="T29" fmla="*/ 124 h 693"/>
                  <a:gd name="T30" fmla="*/ 442 w 691"/>
                  <a:gd name="T31" fmla="*/ 142 h 693"/>
                  <a:gd name="T32" fmla="*/ 533 w 691"/>
                  <a:gd name="T33" fmla="*/ 56 h 693"/>
                  <a:gd name="T34" fmla="*/ 431 w 691"/>
                  <a:gd name="T35" fmla="*/ 11 h 693"/>
                  <a:gd name="T36" fmla="*/ 360 w 691"/>
                  <a:gd name="T37" fmla="*/ 0 h 693"/>
                  <a:gd name="T38" fmla="*/ 293 w 691"/>
                  <a:gd name="T39" fmla="*/ 4 h 693"/>
                  <a:gd name="T40" fmla="*/ 227 w 691"/>
                  <a:gd name="T41" fmla="*/ 21 h 693"/>
                  <a:gd name="T42" fmla="*/ 166 w 691"/>
                  <a:gd name="T43" fmla="*/ 50 h 693"/>
                  <a:gd name="T44" fmla="*/ 112 w 691"/>
                  <a:gd name="T45" fmla="*/ 91 h 693"/>
                  <a:gd name="T46" fmla="*/ 68 w 691"/>
                  <a:gd name="T47" fmla="*/ 139 h 693"/>
                  <a:gd name="T48" fmla="*/ 34 w 691"/>
                  <a:gd name="T49" fmla="*/ 197 h 693"/>
                  <a:gd name="T50" fmla="*/ 9 w 691"/>
                  <a:gd name="T51" fmla="*/ 260 h 693"/>
                  <a:gd name="T52" fmla="*/ 0 w 691"/>
                  <a:gd name="T53" fmla="*/ 329 h 693"/>
                  <a:gd name="T54" fmla="*/ 2 w 691"/>
                  <a:gd name="T55" fmla="*/ 396 h 693"/>
                  <a:gd name="T56" fmla="*/ 18 w 691"/>
                  <a:gd name="T57" fmla="*/ 459 h 693"/>
                  <a:gd name="T58" fmla="*/ 44 w 691"/>
                  <a:gd name="T59" fmla="*/ 517 h 693"/>
                  <a:gd name="T60" fmla="*/ 80 w 691"/>
                  <a:gd name="T61" fmla="*/ 568 h 693"/>
                  <a:gd name="T62" fmla="*/ 0 w 691"/>
                  <a:gd name="T63" fmla="*/ 677 h 693"/>
                  <a:gd name="T64" fmla="*/ 14 w 691"/>
                  <a:gd name="T65" fmla="*/ 693 h 693"/>
                  <a:gd name="T66" fmla="*/ 123 w 691"/>
                  <a:gd name="T67" fmla="*/ 611 h 693"/>
                  <a:gd name="T68" fmla="*/ 174 w 691"/>
                  <a:gd name="T69" fmla="*/ 647 h 693"/>
                  <a:gd name="T70" fmla="*/ 233 w 691"/>
                  <a:gd name="T71" fmla="*/ 673 h 693"/>
                  <a:gd name="T72" fmla="*/ 295 w 691"/>
                  <a:gd name="T73" fmla="*/ 689 h 693"/>
                  <a:gd name="T74" fmla="*/ 362 w 691"/>
                  <a:gd name="T75" fmla="*/ 691 h 693"/>
                  <a:gd name="T76" fmla="*/ 427 w 691"/>
                  <a:gd name="T77" fmla="*/ 683 h 693"/>
                  <a:gd name="T78" fmla="*/ 487 w 691"/>
                  <a:gd name="T79" fmla="*/ 662 h 693"/>
                  <a:gd name="T80" fmla="*/ 542 w 691"/>
                  <a:gd name="T81" fmla="*/ 630 h 693"/>
                  <a:gd name="T82" fmla="*/ 665 w 691"/>
                  <a:gd name="T83" fmla="*/ 688 h 693"/>
                  <a:gd name="T84" fmla="*/ 686 w 691"/>
                  <a:gd name="T85" fmla="*/ 688 h 693"/>
                  <a:gd name="T86" fmla="*/ 686 w 691"/>
                  <a:gd name="T87" fmla="*/ 667 h 693"/>
                  <a:gd name="T88" fmla="*/ 630 w 691"/>
                  <a:gd name="T89" fmla="*/ 544 h 693"/>
                  <a:gd name="T90" fmla="*/ 661 w 691"/>
                  <a:gd name="T91" fmla="*/ 489 h 693"/>
                  <a:gd name="T92" fmla="*/ 681 w 691"/>
                  <a:gd name="T93" fmla="*/ 428 h 693"/>
                  <a:gd name="T94" fmla="*/ 691 w 691"/>
                  <a:gd name="T95" fmla="*/ 363 h 693"/>
                  <a:gd name="T96" fmla="*/ 689 w 691"/>
                  <a:gd name="T97" fmla="*/ 303 h 693"/>
                  <a:gd name="T98" fmla="*/ 662 w 691"/>
                  <a:gd name="T99" fmla="*/ 207 h 693"/>
                  <a:gd name="T100" fmla="*/ 619 w 691"/>
                  <a:gd name="T101" fmla="*/ 136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 h="693">
                    <a:moveTo>
                      <a:pt x="619" y="136"/>
                    </a:moveTo>
                    <a:lnTo>
                      <a:pt x="533" y="222"/>
                    </a:lnTo>
                    <a:lnTo>
                      <a:pt x="542" y="236"/>
                    </a:lnTo>
                    <a:lnTo>
                      <a:pt x="549" y="251"/>
                    </a:lnTo>
                    <a:lnTo>
                      <a:pt x="555" y="265"/>
                    </a:lnTo>
                    <a:lnTo>
                      <a:pt x="560" y="280"/>
                    </a:lnTo>
                    <a:lnTo>
                      <a:pt x="565" y="296"/>
                    </a:lnTo>
                    <a:lnTo>
                      <a:pt x="568" y="313"/>
                    </a:lnTo>
                    <a:lnTo>
                      <a:pt x="570" y="329"/>
                    </a:lnTo>
                    <a:lnTo>
                      <a:pt x="571" y="346"/>
                    </a:lnTo>
                    <a:lnTo>
                      <a:pt x="570" y="369"/>
                    </a:lnTo>
                    <a:lnTo>
                      <a:pt x="566" y="392"/>
                    </a:lnTo>
                    <a:lnTo>
                      <a:pt x="560" y="413"/>
                    </a:lnTo>
                    <a:lnTo>
                      <a:pt x="553" y="434"/>
                    </a:lnTo>
                    <a:lnTo>
                      <a:pt x="543" y="453"/>
                    </a:lnTo>
                    <a:lnTo>
                      <a:pt x="532" y="473"/>
                    </a:lnTo>
                    <a:lnTo>
                      <a:pt x="519" y="490"/>
                    </a:lnTo>
                    <a:lnTo>
                      <a:pt x="504" y="506"/>
                    </a:lnTo>
                    <a:lnTo>
                      <a:pt x="488" y="520"/>
                    </a:lnTo>
                    <a:lnTo>
                      <a:pt x="471" y="534"/>
                    </a:lnTo>
                    <a:lnTo>
                      <a:pt x="453" y="545"/>
                    </a:lnTo>
                    <a:lnTo>
                      <a:pt x="433" y="555"/>
                    </a:lnTo>
                    <a:lnTo>
                      <a:pt x="413" y="562"/>
                    </a:lnTo>
                    <a:lnTo>
                      <a:pt x="391" y="567"/>
                    </a:lnTo>
                    <a:lnTo>
                      <a:pt x="369" y="571"/>
                    </a:lnTo>
                    <a:lnTo>
                      <a:pt x="345" y="572"/>
                    </a:lnTo>
                    <a:lnTo>
                      <a:pt x="322" y="571"/>
                    </a:lnTo>
                    <a:lnTo>
                      <a:pt x="300" y="567"/>
                    </a:lnTo>
                    <a:lnTo>
                      <a:pt x="278" y="562"/>
                    </a:lnTo>
                    <a:lnTo>
                      <a:pt x="257" y="555"/>
                    </a:lnTo>
                    <a:lnTo>
                      <a:pt x="238" y="545"/>
                    </a:lnTo>
                    <a:lnTo>
                      <a:pt x="220" y="534"/>
                    </a:lnTo>
                    <a:lnTo>
                      <a:pt x="201" y="520"/>
                    </a:lnTo>
                    <a:lnTo>
                      <a:pt x="185" y="506"/>
                    </a:lnTo>
                    <a:lnTo>
                      <a:pt x="171" y="490"/>
                    </a:lnTo>
                    <a:lnTo>
                      <a:pt x="159" y="473"/>
                    </a:lnTo>
                    <a:lnTo>
                      <a:pt x="146" y="453"/>
                    </a:lnTo>
                    <a:lnTo>
                      <a:pt x="138" y="434"/>
                    </a:lnTo>
                    <a:lnTo>
                      <a:pt x="129" y="413"/>
                    </a:lnTo>
                    <a:lnTo>
                      <a:pt x="124" y="392"/>
                    </a:lnTo>
                    <a:lnTo>
                      <a:pt x="121" y="369"/>
                    </a:lnTo>
                    <a:lnTo>
                      <a:pt x="119" y="346"/>
                    </a:lnTo>
                    <a:lnTo>
                      <a:pt x="121" y="324"/>
                    </a:lnTo>
                    <a:lnTo>
                      <a:pt x="124" y="301"/>
                    </a:lnTo>
                    <a:lnTo>
                      <a:pt x="129" y="280"/>
                    </a:lnTo>
                    <a:lnTo>
                      <a:pt x="138" y="259"/>
                    </a:lnTo>
                    <a:lnTo>
                      <a:pt x="146" y="238"/>
                    </a:lnTo>
                    <a:lnTo>
                      <a:pt x="159" y="220"/>
                    </a:lnTo>
                    <a:lnTo>
                      <a:pt x="171" y="203"/>
                    </a:lnTo>
                    <a:lnTo>
                      <a:pt x="185" y="187"/>
                    </a:lnTo>
                    <a:lnTo>
                      <a:pt x="201" y="172"/>
                    </a:lnTo>
                    <a:lnTo>
                      <a:pt x="220" y="159"/>
                    </a:lnTo>
                    <a:lnTo>
                      <a:pt x="238" y="148"/>
                    </a:lnTo>
                    <a:lnTo>
                      <a:pt x="257" y="138"/>
                    </a:lnTo>
                    <a:lnTo>
                      <a:pt x="278" y="131"/>
                    </a:lnTo>
                    <a:lnTo>
                      <a:pt x="300" y="125"/>
                    </a:lnTo>
                    <a:lnTo>
                      <a:pt x="322" y="122"/>
                    </a:lnTo>
                    <a:lnTo>
                      <a:pt x="345" y="121"/>
                    </a:lnTo>
                    <a:lnTo>
                      <a:pt x="362" y="121"/>
                    </a:lnTo>
                    <a:lnTo>
                      <a:pt x="378" y="124"/>
                    </a:lnTo>
                    <a:lnTo>
                      <a:pt x="395" y="126"/>
                    </a:lnTo>
                    <a:lnTo>
                      <a:pt x="411" y="131"/>
                    </a:lnTo>
                    <a:lnTo>
                      <a:pt x="426" y="136"/>
                    </a:lnTo>
                    <a:lnTo>
                      <a:pt x="442" y="142"/>
                    </a:lnTo>
                    <a:lnTo>
                      <a:pt x="455" y="149"/>
                    </a:lnTo>
                    <a:lnTo>
                      <a:pt x="470" y="158"/>
                    </a:lnTo>
                    <a:lnTo>
                      <a:pt x="555" y="72"/>
                    </a:lnTo>
                    <a:lnTo>
                      <a:pt x="533" y="56"/>
                    </a:lnTo>
                    <a:lnTo>
                      <a:pt x="509" y="42"/>
                    </a:lnTo>
                    <a:lnTo>
                      <a:pt x="485" y="30"/>
                    </a:lnTo>
                    <a:lnTo>
                      <a:pt x="458" y="20"/>
                    </a:lnTo>
                    <a:lnTo>
                      <a:pt x="431" y="11"/>
                    </a:lnTo>
                    <a:lnTo>
                      <a:pt x="403" y="5"/>
                    </a:lnTo>
                    <a:lnTo>
                      <a:pt x="389" y="3"/>
                    </a:lnTo>
                    <a:lnTo>
                      <a:pt x="375" y="1"/>
                    </a:lnTo>
                    <a:lnTo>
                      <a:pt x="360" y="0"/>
                    </a:lnTo>
                    <a:lnTo>
                      <a:pt x="345" y="0"/>
                    </a:lnTo>
                    <a:lnTo>
                      <a:pt x="327" y="1"/>
                    </a:lnTo>
                    <a:lnTo>
                      <a:pt x="310" y="3"/>
                    </a:lnTo>
                    <a:lnTo>
                      <a:pt x="293" y="4"/>
                    </a:lnTo>
                    <a:lnTo>
                      <a:pt x="276" y="8"/>
                    </a:lnTo>
                    <a:lnTo>
                      <a:pt x="259" y="11"/>
                    </a:lnTo>
                    <a:lnTo>
                      <a:pt x="243" y="16"/>
                    </a:lnTo>
                    <a:lnTo>
                      <a:pt x="227" y="21"/>
                    </a:lnTo>
                    <a:lnTo>
                      <a:pt x="211" y="27"/>
                    </a:lnTo>
                    <a:lnTo>
                      <a:pt x="195" y="34"/>
                    </a:lnTo>
                    <a:lnTo>
                      <a:pt x="180" y="42"/>
                    </a:lnTo>
                    <a:lnTo>
                      <a:pt x="166" y="50"/>
                    </a:lnTo>
                    <a:lnTo>
                      <a:pt x="152" y="60"/>
                    </a:lnTo>
                    <a:lnTo>
                      <a:pt x="138" y="69"/>
                    </a:lnTo>
                    <a:lnTo>
                      <a:pt x="126" y="80"/>
                    </a:lnTo>
                    <a:lnTo>
                      <a:pt x="112" y="91"/>
                    </a:lnTo>
                    <a:lnTo>
                      <a:pt x="101" y="102"/>
                    </a:lnTo>
                    <a:lnTo>
                      <a:pt x="89" y="114"/>
                    </a:lnTo>
                    <a:lnTo>
                      <a:pt x="78" y="126"/>
                    </a:lnTo>
                    <a:lnTo>
                      <a:pt x="68" y="139"/>
                    </a:lnTo>
                    <a:lnTo>
                      <a:pt x="58" y="153"/>
                    </a:lnTo>
                    <a:lnTo>
                      <a:pt x="50" y="168"/>
                    </a:lnTo>
                    <a:lnTo>
                      <a:pt x="41" y="182"/>
                    </a:lnTo>
                    <a:lnTo>
                      <a:pt x="34" y="197"/>
                    </a:lnTo>
                    <a:lnTo>
                      <a:pt x="27" y="212"/>
                    </a:lnTo>
                    <a:lnTo>
                      <a:pt x="20" y="227"/>
                    </a:lnTo>
                    <a:lnTo>
                      <a:pt x="14" y="243"/>
                    </a:lnTo>
                    <a:lnTo>
                      <a:pt x="9" y="260"/>
                    </a:lnTo>
                    <a:lnTo>
                      <a:pt x="6" y="276"/>
                    </a:lnTo>
                    <a:lnTo>
                      <a:pt x="3" y="293"/>
                    </a:lnTo>
                    <a:lnTo>
                      <a:pt x="1" y="310"/>
                    </a:lnTo>
                    <a:lnTo>
                      <a:pt x="0" y="329"/>
                    </a:lnTo>
                    <a:lnTo>
                      <a:pt x="0" y="346"/>
                    </a:lnTo>
                    <a:lnTo>
                      <a:pt x="0" y="363"/>
                    </a:lnTo>
                    <a:lnTo>
                      <a:pt x="1" y="380"/>
                    </a:lnTo>
                    <a:lnTo>
                      <a:pt x="2" y="396"/>
                    </a:lnTo>
                    <a:lnTo>
                      <a:pt x="6" y="412"/>
                    </a:lnTo>
                    <a:lnTo>
                      <a:pt x="9" y="428"/>
                    </a:lnTo>
                    <a:lnTo>
                      <a:pt x="13" y="444"/>
                    </a:lnTo>
                    <a:lnTo>
                      <a:pt x="18" y="459"/>
                    </a:lnTo>
                    <a:lnTo>
                      <a:pt x="23" y="474"/>
                    </a:lnTo>
                    <a:lnTo>
                      <a:pt x="30" y="489"/>
                    </a:lnTo>
                    <a:lnTo>
                      <a:pt x="36" y="502"/>
                    </a:lnTo>
                    <a:lnTo>
                      <a:pt x="44" y="517"/>
                    </a:lnTo>
                    <a:lnTo>
                      <a:pt x="52" y="530"/>
                    </a:lnTo>
                    <a:lnTo>
                      <a:pt x="61" y="544"/>
                    </a:lnTo>
                    <a:lnTo>
                      <a:pt x="71" y="556"/>
                    </a:lnTo>
                    <a:lnTo>
                      <a:pt x="80" y="568"/>
                    </a:lnTo>
                    <a:lnTo>
                      <a:pt x="90" y="580"/>
                    </a:lnTo>
                    <a:lnTo>
                      <a:pt x="3" y="667"/>
                    </a:lnTo>
                    <a:lnTo>
                      <a:pt x="0" y="672"/>
                    </a:lnTo>
                    <a:lnTo>
                      <a:pt x="0" y="677"/>
                    </a:lnTo>
                    <a:lnTo>
                      <a:pt x="0" y="683"/>
                    </a:lnTo>
                    <a:lnTo>
                      <a:pt x="3" y="688"/>
                    </a:lnTo>
                    <a:lnTo>
                      <a:pt x="8" y="691"/>
                    </a:lnTo>
                    <a:lnTo>
                      <a:pt x="14" y="693"/>
                    </a:lnTo>
                    <a:lnTo>
                      <a:pt x="20" y="691"/>
                    </a:lnTo>
                    <a:lnTo>
                      <a:pt x="25" y="688"/>
                    </a:lnTo>
                    <a:lnTo>
                      <a:pt x="112" y="601"/>
                    </a:lnTo>
                    <a:lnTo>
                      <a:pt x="123" y="611"/>
                    </a:lnTo>
                    <a:lnTo>
                      <a:pt x="135" y="622"/>
                    </a:lnTo>
                    <a:lnTo>
                      <a:pt x="149" y="630"/>
                    </a:lnTo>
                    <a:lnTo>
                      <a:pt x="161" y="639"/>
                    </a:lnTo>
                    <a:lnTo>
                      <a:pt x="174" y="647"/>
                    </a:lnTo>
                    <a:lnTo>
                      <a:pt x="189" y="655"/>
                    </a:lnTo>
                    <a:lnTo>
                      <a:pt x="202" y="662"/>
                    </a:lnTo>
                    <a:lnTo>
                      <a:pt x="217" y="668"/>
                    </a:lnTo>
                    <a:lnTo>
                      <a:pt x="233" y="673"/>
                    </a:lnTo>
                    <a:lnTo>
                      <a:pt x="248" y="678"/>
                    </a:lnTo>
                    <a:lnTo>
                      <a:pt x="264" y="683"/>
                    </a:lnTo>
                    <a:lnTo>
                      <a:pt x="279" y="687"/>
                    </a:lnTo>
                    <a:lnTo>
                      <a:pt x="295" y="689"/>
                    </a:lnTo>
                    <a:lnTo>
                      <a:pt x="311" y="690"/>
                    </a:lnTo>
                    <a:lnTo>
                      <a:pt x="328" y="691"/>
                    </a:lnTo>
                    <a:lnTo>
                      <a:pt x="345" y="693"/>
                    </a:lnTo>
                    <a:lnTo>
                      <a:pt x="362" y="691"/>
                    </a:lnTo>
                    <a:lnTo>
                      <a:pt x="378" y="690"/>
                    </a:lnTo>
                    <a:lnTo>
                      <a:pt x="394" y="689"/>
                    </a:lnTo>
                    <a:lnTo>
                      <a:pt x="411" y="687"/>
                    </a:lnTo>
                    <a:lnTo>
                      <a:pt x="427" y="683"/>
                    </a:lnTo>
                    <a:lnTo>
                      <a:pt x="442" y="678"/>
                    </a:lnTo>
                    <a:lnTo>
                      <a:pt x="458" y="673"/>
                    </a:lnTo>
                    <a:lnTo>
                      <a:pt x="472" y="668"/>
                    </a:lnTo>
                    <a:lnTo>
                      <a:pt x="487" y="662"/>
                    </a:lnTo>
                    <a:lnTo>
                      <a:pt x="502" y="655"/>
                    </a:lnTo>
                    <a:lnTo>
                      <a:pt x="515" y="647"/>
                    </a:lnTo>
                    <a:lnTo>
                      <a:pt x="529" y="639"/>
                    </a:lnTo>
                    <a:lnTo>
                      <a:pt x="542" y="630"/>
                    </a:lnTo>
                    <a:lnTo>
                      <a:pt x="554" y="622"/>
                    </a:lnTo>
                    <a:lnTo>
                      <a:pt x="566" y="612"/>
                    </a:lnTo>
                    <a:lnTo>
                      <a:pt x="579" y="601"/>
                    </a:lnTo>
                    <a:lnTo>
                      <a:pt x="665" y="688"/>
                    </a:lnTo>
                    <a:lnTo>
                      <a:pt x="670" y="691"/>
                    </a:lnTo>
                    <a:lnTo>
                      <a:pt x="676" y="693"/>
                    </a:lnTo>
                    <a:lnTo>
                      <a:pt x="681" y="691"/>
                    </a:lnTo>
                    <a:lnTo>
                      <a:pt x="686" y="688"/>
                    </a:lnTo>
                    <a:lnTo>
                      <a:pt x="690" y="683"/>
                    </a:lnTo>
                    <a:lnTo>
                      <a:pt x="691" y="677"/>
                    </a:lnTo>
                    <a:lnTo>
                      <a:pt x="690" y="672"/>
                    </a:lnTo>
                    <a:lnTo>
                      <a:pt x="686" y="667"/>
                    </a:lnTo>
                    <a:lnTo>
                      <a:pt x="601" y="580"/>
                    </a:lnTo>
                    <a:lnTo>
                      <a:pt x="610" y="568"/>
                    </a:lnTo>
                    <a:lnTo>
                      <a:pt x="620" y="556"/>
                    </a:lnTo>
                    <a:lnTo>
                      <a:pt x="630" y="544"/>
                    </a:lnTo>
                    <a:lnTo>
                      <a:pt x="639" y="530"/>
                    </a:lnTo>
                    <a:lnTo>
                      <a:pt x="646" y="517"/>
                    </a:lnTo>
                    <a:lnTo>
                      <a:pt x="653" y="502"/>
                    </a:lnTo>
                    <a:lnTo>
                      <a:pt x="661" y="489"/>
                    </a:lnTo>
                    <a:lnTo>
                      <a:pt x="667" y="474"/>
                    </a:lnTo>
                    <a:lnTo>
                      <a:pt x="673" y="459"/>
                    </a:lnTo>
                    <a:lnTo>
                      <a:pt x="678" y="444"/>
                    </a:lnTo>
                    <a:lnTo>
                      <a:pt x="681" y="428"/>
                    </a:lnTo>
                    <a:lnTo>
                      <a:pt x="685" y="412"/>
                    </a:lnTo>
                    <a:lnTo>
                      <a:pt x="687" y="396"/>
                    </a:lnTo>
                    <a:lnTo>
                      <a:pt x="690" y="380"/>
                    </a:lnTo>
                    <a:lnTo>
                      <a:pt x="691" y="363"/>
                    </a:lnTo>
                    <a:lnTo>
                      <a:pt x="691" y="346"/>
                    </a:lnTo>
                    <a:lnTo>
                      <a:pt x="691" y="331"/>
                    </a:lnTo>
                    <a:lnTo>
                      <a:pt x="690" y="317"/>
                    </a:lnTo>
                    <a:lnTo>
                      <a:pt x="689" y="303"/>
                    </a:lnTo>
                    <a:lnTo>
                      <a:pt x="686" y="288"/>
                    </a:lnTo>
                    <a:lnTo>
                      <a:pt x="680" y="260"/>
                    </a:lnTo>
                    <a:lnTo>
                      <a:pt x="672" y="233"/>
                    </a:lnTo>
                    <a:lnTo>
                      <a:pt x="662" y="207"/>
                    </a:lnTo>
                    <a:lnTo>
                      <a:pt x="650" y="182"/>
                    </a:lnTo>
                    <a:lnTo>
                      <a:pt x="635" y="158"/>
                    </a:lnTo>
                    <a:lnTo>
                      <a:pt x="619" y="136"/>
                    </a:lnTo>
                    <a:lnTo>
                      <a:pt x="619"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285">
                <a:extLst>
                  <a:ext uri="{FF2B5EF4-FFF2-40B4-BE49-F238E27FC236}">
                    <a16:creationId xmlns:a16="http://schemas.microsoft.com/office/drawing/2014/main" id="{4ABEBDDA-4E03-4D9D-B526-D44C9D632764}"/>
                  </a:ext>
                </a:extLst>
              </p:cNvPr>
              <p:cNvSpPr>
                <a:spLocks/>
              </p:cNvSpPr>
              <p:nvPr/>
            </p:nvSpPr>
            <p:spPr bwMode="auto">
              <a:xfrm>
                <a:off x="9929813" y="3222625"/>
                <a:ext cx="123825" cy="125413"/>
              </a:xfrm>
              <a:custGeom>
                <a:avLst/>
                <a:gdLst>
                  <a:gd name="T0" fmla="*/ 286 w 391"/>
                  <a:gd name="T1" fmla="*/ 24 h 392"/>
                  <a:gd name="T2" fmla="*/ 263 w 391"/>
                  <a:gd name="T3" fmla="*/ 13 h 392"/>
                  <a:gd name="T4" fmla="*/ 236 w 391"/>
                  <a:gd name="T5" fmla="*/ 5 h 392"/>
                  <a:gd name="T6" fmla="*/ 209 w 391"/>
                  <a:gd name="T7" fmla="*/ 2 h 392"/>
                  <a:gd name="T8" fmla="*/ 175 w 391"/>
                  <a:gd name="T9" fmla="*/ 2 h 392"/>
                  <a:gd name="T10" fmla="*/ 137 w 391"/>
                  <a:gd name="T11" fmla="*/ 10 h 392"/>
                  <a:gd name="T12" fmla="*/ 103 w 391"/>
                  <a:gd name="T13" fmla="*/ 25 h 392"/>
                  <a:gd name="T14" fmla="*/ 71 w 391"/>
                  <a:gd name="T15" fmla="*/ 46 h 392"/>
                  <a:gd name="T16" fmla="*/ 44 w 391"/>
                  <a:gd name="T17" fmla="*/ 72 h 392"/>
                  <a:gd name="T18" fmla="*/ 23 w 391"/>
                  <a:gd name="T19" fmla="*/ 103 h 392"/>
                  <a:gd name="T20" fmla="*/ 9 w 391"/>
                  <a:gd name="T21" fmla="*/ 138 h 392"/>
                  <a:gd name="T22" fmla="*/ 1 w 391"/>
                  <a:gd name="T23" fmla="*/ 176 h 392"/>
                  <a:gd name="T24" fmla="*/ 1 w 391"/>
                  <a:gd name="T25" fmla="*/ 217 h 392"/>
                  <a:gd name="T26" fmla="*/ 9 w 391"/>
                  <a:gd name="T27" fmla="*/ 254 h 392"/>
                  <a:gd name="T28" fmla="*/ 23 w 391"/>
                  <a:gd name="T29" fmla="*/ 290 h 392"/>
                  <a:gd name="T30" fmla="*/ 44 w 391"/>
                  <a:gd name="T31" fmla="*/ 320 h 392"/>
                  <a:gd name="T32" fmla="*/ 71 w 391"/>
                  <a:gd name="T33" fmla="*/ 347 h 392"/>
                  <a:gd name="T34" fmla="*/ 103 w 391"/>
                  <a:gd name="T35" fmla="*/ 368 h 392"/>
                  <a:gd name="T36" fmla="*/ 137 w 391"/>
                  <a:gd name="T37" fmla="*/ 383 h 392"/>
                  <a:gd name="T38" fmla="*/ 175 w 391"/>
                  <a:gd name="T39" fmla="*/ 391 h 392"/>
                  <a:gd name="T40" fmla="*/ 215 w 391"/>
                  <a:gd name="T41" fmla="*/ 391 h 392"/>
                  <a:gd name="T42" fmla="*/ 253 w 391"/>
                  <a:gd name="T43" fmla="*/ 383 h 392"/>
                  <a:gd name="T44" fmla="*/ 288 w 391"/>
                  <a:gd name="T45" fmla="*/ 368 h 392"/>
                  <a:gd name="T46" fmla="*/ 320 w 391"/>
                  <a:gd name="T47" fmla="*/ 347 h 392"/>
                  <a:gd name="T48" fmla="*/ 346 w 391"/>
                  <a:gd name="T49" fmla="*/ 320 h 392"/>
                  <a:gd name="T50" fmla="*/ 368 w 391"/>
                  <a:gd name="T51" fmla="*/ 290 h 392"/>
                  <a:gd name="T52" fmla="*/ 382 w 391"/>
                  <a:gd name="T53" fmla="*/ 254 h 392"/>
                  <a:gd name="T54" fmla="*/ 390 w 391"/>
                  <a:gd name="T55" fmla="*/ 217 h 392"/>
                  <a:gd name="T56" fmla="*/ 390 w 391"/>
                  <a:gd name="T57" fmla="*/ 182 h 392"/>
                  <a:gd name="T58" fmla="*/ 386 w 391"/>
                  <a:gd name="T59" fmla="*/ 156 h 392"/>
                  <a:gd name="T60" fmla="*/ 379 w 391"/>
                  <a:gd name="T61" fmla="*/ 130 h 392"/>
                  <a:gd name="T62" fmla="*/ 368 w 391"/>
                  <a:gd name="T63" fmla="*/ 105 h 392"/>
                  <a:gd name="T64" fmla="*/ 294 w 391"/>
                  <a:gd name="T65" fmla="*/ 160 h 392"/>
                  <a:gd name="T66" fmla="*/ 299 w 391"/>
                  <a:gd name="T67" fmla="*/ 179 h 392"/>
                  <a:gd name="T68" fmla="*/ 300 w 391"/>
                  <a:gd name="T69" fmla="*/ 196 h 392"/>
                  <a:gd name="T70" fmla="*/ 298 w 391"/>
                  <a:gd name="T71" fmla="*/ 218 h 392"/>
                  <a:gd name="T72" fmla="*/ 292 w 391"/>
                  <a:gd name="T73" fmla="*/ 237 h 392"/>
                  <a:gd name="T74" fmla="*/ 282 w 391"/>
                  <a:gd name="T75" fmla="*/ 256 h 392"/>
                  <a:gd name="T76" fmla="*/ 270 w 391"/>
                  <a:gd name="T77" fmla="*/ 270 h 392"/>
                  <a:gd name="T78" fmla="*/ 254 w 391"/>
                  <a:gd name="T79" fmla="*/ 284 h 392"/>
                  <a:gd name="T80" fmla="*/ 236 w 391"/>
                  <a:gd name="T81" fmla="*/ 294 h 392"/>
                  <a:gd name="T82" fmla="*/ 216 w 391"/>
                  <a:gd name="T83" fmla="*/ 300 h 392"/>
                  <a:gd name="T84" fmla="*/ 195 w 391"/>
                  <a:gd name="T85" fmla="*/ 302 h 392"/>
                  <a:gd name="T86" fmla="*/ 173 w 391"/>
                  <a:gd name="T87" fmla="*/ 300 h 392"/>
                  <a:gd name="T88" fmla="*/ 154 w 391"/>
                  <a:gd name="T89" fmla="*/ 294 h 392"/>
                  <a:gd name="T90" fmla="*/ 137 w 391"/>
                  <a:gd name="T91" fmla="*/ 284 h 392"/>
                  <a:gd name="T92" fmla="*/ 121 w 391"/>
                  <a:gd name="T93" fmla="*/ 270 h 392"/>
                  <a:gd name="T94" fmla="*/ 107 w 391"/>
                  <a:gd name="T95" fmla="*/ 256 h 392"/>
                  <a:gd name="T96" fmla="*/ 98 w 391"/>
                  <a:gd name="T97" fmla="*/ 237 h 392"/>
                  <a:gd name="T98" fmla="*/ 92 w 391"/>
                  <a:gd name="T99" fmla="*/ 218 h 392"/>
                  <a:gd name="T100" fmla="*/ 90 w 391"/>
                  <a:gd name="T101" fmla="*/ 196 h 392"/>
                  <a:gd name="T102" fmla="*/ 92 w 391"/>
                  <a:gd name="T103" fmla="*/ 175 h 392"/>
                  <a:gd name="T104" fmla="*/ 98 w 391"/>
                  <a:gd name="T105" fmla="*/ 156 h 392"/>
                  <a:gd name="T106" fmla="*/ 107 w 391"/>
                  <a:gd name="T107" fmla="*/ 137 h 392"/>
                  <a:gd name="T108" fmla="*/ 121 w 391"/>
                  <a:gd name="T109" fmla="*/ 121 h 392"/>
                  <a:gd name="T110" fmla="*/ 137 w 391"/>
                  <a:gd name="T111" fmla="*/ 109 h 392"/>
                  <a:gd name="T112" fmla="*/ 154 w 391"/>
                  <a:gd name="T113" fmla="*/ 99 h 392"/>
                  <a:gd name="T114" fmla="*/ 173 w 391"/>
                  <a:gd name="T115" fmla="*/ 93 h 392"/>
                  <a:gd name="T116" fmla="*/ 195 w 391"/>
                  <a:gd name="T117" fmla="*/ 91 h 392"/>
                  <a:gd name="T118" fmla="*/ 214 w 391"/>
                  <a:gd name="T119" fmla="*/ 93 h 392"/>
                  <a:gd name="T120" fmla="*/ 231 w 391"/>
                  <a:gd name="T121" fmla="*/ 9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1" h="392">
                    <a:moveTo>
                      <a:pt x="298" y="30"/>
                    </a:moveTo>
                    <a:lnTo>
                      <a:pt x="286" y="24"/>
                    </a:lnTo>
                    <a:lnTo>
                      <a:pt x="275" y="18"/>
                    </a:lnTo>
                    <a:lnTo>
                      <a:pt x="263" y="13"/>
                    </a:lnTo>
                    <a:lnTo>
                      <a:pt x="249" y="9"/>
                    </a:lnTo>
                    <a:lnTo>
                      <a:pt x="236" y="5"/>
                    </a:lnTo>
                    <a:lnTo>
                      <a:pt x="222" y="3"/>
                    </a:lnTo>
                    <a:lnTo>
                      <a:pt x="209" y="2"/>
                    </a:lnTo>
                    <a:lnTo>
                      <a:pt x="195" y="0"/>
                    </a:lnTo>
                    <a:lnTo>
                      <a:pt x="175" y="2"/>
                    </a:lnTo>
                    <a:lnTo>
                      <a:pt x="156" y="5"/>
                    </a:lnTo>
                    <a:lnTo>
                      <a:pt x="137" y="10"/>
                    </a:lnTo>
                    <a:lnTo>
                      <a:pt x="120" y="16"/>
                    </a:lnTo>
                    <a:lnTo>
                      <a:pt x="103" y="25"/>
                    </a:lnTo>
                    <a:lnTo>
                      <a:pt x="85" y="35"/>
                    </a:lnTo>
                    <a:lnTo>
                      <a:pt x="71" y="46"/>
                    </a:lnTo>
                    <a:lnTo>
                      <a:pt x="57" y="58"/>
                    </a:lnTo>
                    <a:lnTo>
                      <a:pt x="44" y="72"/>
                    </a:lnTo>
                    <a:lnTo>
                      <a:pt x="33" y="87"/>
                    </a:lnTo>
                    <a:lnTo>
                      <a:pt x="23" y="103"/>
                    </a:lnTo>
                    <a:lnTo>
                      <a:pt x="15" y="120"/>
                    </a:lnTo>
                    <a:lnTo>
                      <a:pt x="9" y="138"/>
                    </a:lnTo>
                    <a:lnTo>
                      <a:pt x="4" y="157"/>
                    </a:lnTo>
                    <a:lnTo>
                      <a:pt x="1" y="176"/>
                    </a:lnTo>
                    <a:lnTo>
                      <a:pt x="0" y="196"/>
                    </a:lnTo>
                    <a:lnTo>
                      <a:pt x="1" y="217"/>
                    </a:lnTo>
                    <a:lnTo>
                      <a:pt x="4" y="236"/>
                    </a:lnTo>
                    <a:lnTo>
                      <a:pt x="9" y="254"/>
                    </a:lnTo>
                    <a:lnTo>
                      <a:pt x="15" y="273"/>
                    </a:lnTo>
                    <a:lnTo>
                      <a:pt x="23" y="290"/>
                    </a:lnTo>
                    <a:lnTo>
                      <a:pt x="33" y="306"/>
                    </a:lnTo>
                    <a:lnTo>
                      <a:pt x="44" y="320"/>
                    </a:lnTo>
                    <a:lnTo>
                      <a:pt x="57" y="335"/>
                    </a:lnTo>
                    <a:lnTo>
                      <a:pt x="71" y="347"/>
                    </a:lnTo>
                    <a:lnTo>
                      <a:pt x="85" y="358"/>
                    </a:lnTo>
                    <a:lnTo>
                      <a:pt x="103" y="368"/>
                    </a:lnTo>
                    <a:lnTo>
                      <a:pt x="120" y="377"/>
                    </a:lnTo>
                    <a:lnTo>
                      <a:pt x="137" y="383"/>
                    </a:lnTo>
                    <a:lnTo>
                      <a:pt x="156" y="388"/>
                    </a:lnTo>
                    <a:lnTo>
                      <a:pt x="175" y="391"/>
                    </a:lnTo>
                    <a:lnTo>
                      <a:pt x="195" y="392"/>
                    </a:lnTo>
                    <a:lnTo>
                      <a:pt x="215" y="391"/>
                    </a:lnTo>
                    <a:lnTo>
                      <a:pt x="234" y="388"/>
                    </a:lnTo>
                    <a:lnTo>
                      <a:pt x="253" y="383"/>
                    </a:lnTo>
                    <a:lnTo>
                      <a:pt x="271" y="377"/>
                    </a:lnTo>
                    <a:lnTo>
                      <a:pt x="288" y="368"/>
                    </a:lnTo>
                    <a:lnTo>
                      <a:pt x="304" y="358"/>
                    </a:lnTo>
                    <a:lnTo>
                      <a:pt x="320" y="347"/>
                    </a:lnTo>
                    <a:lnTo>
                      <a:pt x="333" y="335"/>
                    </a:lnTo>
                    <a:lnTo>
                      <a:pt x="346" y="320"/>
                    </a:lnTo>
                    <a:lnTo>
                      <a:pt x="358" y="306"/>
                    </a:lnTo>
                    <a:lnTo>
                      <a:pt x="368" y="290"/>
                    </a:lnTo>
                    <a:lnTo>
                      <a:pt x="375" y="273"/>
                    </a:lnTo>
                    <a:lnTo>
                      <a:pt x="382" y="254"/>
                    </a:lnTo>
                    <a:lnTo>
                      <a:pt x="387" y="236"/>
                    </a:lnTo>
                    <a:lnTo>
                      <a:pt x="390" y="217"/>
                    </a:lnTo>
                    <a:lnTo>
                      <a:pt x="391" y="196"/>
                    </a:lnTo>
                    <a:lnTo>
                      <a:pt x="390" y="182"/>
                    </a:lnTo>
                    <a:lnTo>
                      <a:pt x="388" y="169"/>
                    </a:lnTo>
                    <a:lnTo>
                      <a:pt x="386" y="156"/>
                    </a:lnTo>
                    <a:lnTo>
                      <a:pt x="383" y="142"/>
                    </a:lnTo>
                    <a:lnTo>
                      <a:pt x="379" y="130"/>
                    </a:lnTo>
                    <a:lnTo>
                      <a:pt x="374" y="118"/>
                    </a:lnTo>
                    <a:lnTo>
                      <a:pt x="368" y="105"/>
                    </a:lnTo>
                    <a:lnTo>
                      <a:pt x="361" y="94"/>
                    </a:lnTo>
                    <a:lnTo>
                      <a:pt x="294" y="160"/>
                    </a:lnTo>
                    <a:lnTo>
                      <a:pt x="297" y="169"/>
                    </a:lnTo>
                    <a:lnTo>
                      <a:pt x="299" y="179"/>
                    </a:lnTo>
                    <a:lnTo>
                      <a:pt x="300" y="187"/>
                    </a:lnTo>
                    <a:lnTo>
                      <a:pt x="300" y="196"/>
                    </a:lnTo>
                    <a:lnTo>
                      <a:pt x="300" y="207"/>
                    </a:lnTo>
                    <a:lnTo>
                      <a:pt x="298" y="218"/>
                    </a:lnTo>
                    <a:lnTo>
                      <a:pt x="296" y="228"/>
                    </a:lnTo>
                    <a:lnTo>
                      <a:pt x="292" y="237"/>
                    </a:lnTo>
                    <a:lnTo>
                      <a:pt x="288" y="246"/>
                    </a:lnTo>
                    <a:lnTo>
                      <a:pt x="282" y="256"/>
                    </a:lnTo>
                    <a:lnTo>
                      <a:pt x="276" y="263"/>
                    </a:lnTo>
                    <a:lnTo>
                      <a:pt x="270" y="270"/>
                    </a:lnTo>
                    <a:lnTo>
                      <a:pt x="263" y="278"/>
                    </a:lnTo>
                    <a:lnTo>
                      <a:pt x="254" y="284"/>
                    </a:lnTo>
                    <a:lnTo>
                      <a:pt x="245" y="289"/>
                    </a:lnTo>
                    <a:lnTo>
                      <a:pt x="236" y="294"/>
                    </a:lnTo>
                    <a:lnTo>
                      <a:pt x="226" y="297"/>
                    </a:lnTo>
                    <a:lnTo>
                      <a:pt x="216" y="300"/>
                    </a:lnTo>
                    <a:lnTo>
                      <a:pt x="206" y="301"/>
                    </a:lnTo>
                    <a:lnTo>
                      <a:pt x="195" y="302"/>
                    </a:lnTo>
                    <a:lnTo>
                      <a:pt x="184" y="301"/>
                    </a:lnTo>
                    <a:lnTo>
                      <a:pt x="173" y="300"/>
                    </a:lnTo>
                    <a:lnTo>
                      <a:pt x="164" y="297"/>
                    </a:lnTo>
                    <a:lnTo>
                      <a:pt x="154" y="294"/>
                    </a:lnTo>
                    <a:lnTo>
                      <a:pt x="145" y="289"/>
                    </a:lnTo>
                    <a:lnTo>
                      <a:pt x="137" y="284"/>
                    </a:lnTo>
                    <a:lnTo>
                      <a:pt x="128" y="278"/>
                    </a:lnTo>
                    <a:lnTo>
                      <a:pt x="121" y="270"/>
                    </a:lnTo>
                    <a:lnTo>
                      <a:pt x="114" y="263"/>
                    </a:lnTo>
                    <a:lnTo>
                      <a:pt x="107" y="256"/>
                    </a:lnTo>
                    <a:lnTo>
                      <a:pt x="103" y="246"/>
                    </a:lnTo>
                    <a:lnTo>
                      <a:pt x="98" y="237"/>
                    </a:lnTo>
                    <a:lnTo>
                      <a:pt x="94" y="228"/>
                    </a:lnTo>
                    <a:lnTo>
                      <a:pt x="92" y="218"/>
                    </a:lnTo>
                    <a:lnTo>
                      <a:pt x="90" y="207"/>
                    </a:lnTo>
                    <a:lnTo>
                      <a:pt x="90" y="196"/>
                    </a:lnTo>
                    <a:lnTo>
                      <a:pt x="90" y="186"/>
                    </a:lnTo>
                    <a:lnTo>
                      <a:pt x="92" y="175"/>
                    </a:lnTo>
                    <a:lnTo>
                      <a:pt x="94" y="165"/>
                    </a:lnTo>
                    <a:lnTo>
                      <a:pt x="98" y="156"/>
                    </a:lnTo>
                    <a:lnTo>
                      <a:pt x="103" y="146"/>
                    </a:lnTo>
                    <a:lnTo>
                      <a:pt x="107" y="137"/>
                    </a:lnTo>
                    <a:lnTo>
                      <a:pt x="114" y="130"/>
                    </a:lnTo>
                    <a:lnTo>
                      <a:pt x="121" y="121"/>
                    </a:lnTo>
                    <a:lnTo>
                      <a:pt x="128" y="115"/>
                    </a:lnTo>
                    <a:lnTo>
                      <a:pt x="137" y="109"/>
                    </a:lnTo>
                    <a:lnTo>
                      <a:pt x="145" y="104"/>
                    </a:lnTo>
                    <a:lnTo>
                      <a:pt x="154" y="99"/>
                    </a:lnTo>
                    <a:lnTo>
                      <a:pt x="164" y="96"/>
                    </a:lnTo>
                    <a:lnTo>
                      <a:pt x="173" y="93"/>
                    </a:lnTo>
                    <a:lnTo>
                      <a:pt x="184" y="92"/>
                    </a:lnTo>
                    <a:lnTo>
                      <a:pt x="195" y="91"/>
                    </a:lnTo>
                    <a:lnTo>
                      <a:pt x="204" y="92"/>
                    </a:lnTo>
                    <a:lnTo>
                      <a:pt x="214" y="93"/>
                    </a:lnTo>
                    <a:lnTo>
                      <a:pt x="222" y="94"/>
                    </a:lnTo>
                    <a:lnTo>
                      <a:pt x="231" y="97"/>
                    </a:lnTo>
                    <a:lnTo>
                      <a:pt x="29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286">
                <a:extLst>
                  <a:ext uri="{FF2B5EF4-FFF2-40B4-BE49-F238E27FC236}">
                    <a16:creationId xmlns:a16="http://schemas.microsoft.com/office/drawing/2014/main" id="{CD4DDC43-415F-4CC5-A50C-66644DA79CBA}"/>
                  </a:ext>
                </a:extLst>
              </p:cNvPr>
              <p:cNvSpPr>
                <a:spLocks/>
              </p:cNvSpPr>
              <p:nvPr/>
            </p:nvSpPr>
            <p:spPr bwMode="auto">
              <a:xfrm>
                <a:off x="9967913" y="3260725"/>
                <a:ext cx="47625" cy="49213"/>
              </a:xfrm>
              <a:custGeom>
                <a:avLst/>
                <a:gdLst>
                  <a:gd name="T0" fmla="*/ 80 w 150"/>
                  <a:gd name="T1" fmla="*/ 0 h 151"/>
                  <a:gd name="T2" fmla="*/ 68 w 150"/>
                  <a:gd name="T3" fmla="*/ 0 h 151"/>
                  <a:gd name="T4" fmla="*/ 52 w 150"/>
                  <a:gd name="T5" fmla="*/ 4 h 151"/>
                  <a:gd name="T6" fmla="*/ 39 w 150"/>
                  <a:gd name="T7" fmla="*/ 9 h 151"/>
                  <a:gd name="T8" fmla="*/ 28 w 150"/>
                  <a:gd name="T9" fmla="*/ 17 h 151"/>
                  <a:gd name="T10" fmla="*/ 17 w 150"/>
                  <a:gd name="T11" fmla="*/ 27 h 151"/>
                  <a:gd name="T12" fmla="*/ 9 w 150"/>
                  <a:gd name="T13" fmla="*/ 39 h 151"/>
                  <a:gd name="T14" fmla="*/ 3 w 150"/>
                  <a:gd name="T15" fmla="*/ 53 h 151"/>
                  <a:gd name="T16" fmla="*/ 1 w 150"/>
                  <a:gd name="T17" fmla="*/ 68 h 151"/>
                  <a:gd name="T18" fmla="*/ 1 w 150"/>
                  <a:gd name="T19" fmla="*/ 83 h 151"/>
                  <a:gd name="T20" fmla="*/ 3 w 150"/>
                  <a:gd name="T21" fmla="*/ 98 h 151"/>
                  <a:gd name="T22" fmla="*/ 9 w 150"/>
                  <a:gd name="T23" fmla="*/ 111 h 151"/>
                  <a:gd name="T24" fmla="*/ 17 w 150"/>
                  <a:gd name="T25" fmla="*/ 124 h 151"/>
                  <a:gd name="T26" fmla="*/ 28 w 150"/>
                  <a:gd name="T27" fmla="*/ 133 h 151"/>
                  <a:gd name="T28" fmla="*/ 39 w 150"/>
                  <a:gd name="T29" fmla="*/ 142 h 151"/>
                  <a:gd name="T30" fmla="*/ 52 w 150"/>
                  <a:gd name="T31" fmla="*/ 147 h 151"/>
                  <a:gd name="T32" fmla="*/ 68 w 150"/>
                  <a:gd name="T33" fmla="*/ 151 h 151"/>
                  <a:gd name="T34" fmla="*/ 83 w 150"/>
                  <a:gd name="T35" fmla="*/ 151 h 151"/>
                  <a:gd name="T36" fmla="*/ 97 w 150"/>
                  <a:gd name="T37" fmla="*/ 147 h 151"/>
                  <a:gd name="T38" fmla="*/ 111 w 150"/>
                  <a:gd name="T39" fmla="*/ 142 h 151"/>
                  <a:gd name="T40" fmla="*/ 123 w 150"/>
                  <a:gd name="T41" fmla="*/ 133 h 151"/>
                  <a:gd name="T42" fmla="*/ 133 w 150"/>
                  <a:gd name="T43" fmla="*/ 124 h 151"/>
                  <a:gd name="T44" fmla="*/ 141 w 150"/>
                  <a:gd name="T45" fmla="*/ 111 h 151"/>
                  <a:gd name="T46" fmla="*/ 147 w 150"/>
                  <a:gd name="T47" fmla="*/ 98 h 151"/>
                  <a:gd name="T48" fmla="*/ 150 w 150"/>
                  <a:gd name="T49" fmla="*/ 83 h 151"/>
                  <a:gd name="T50" fmla="*/ 150 w 150"/>
                  <a:gd name="T51" fmla="*/ 70 h 151"/>
                  <a:gd name="T52" fmla="*/ 107 w 150"/>
                  <a:gd name="T53" fmla="*/ 108 h 151"/>
                  <a:gd name="T54" fmla="*/ 92 w 150"/>
                  <a:gd name="T55" fmla="*/ 118 h 151"/>
                  <a:gd name="T56" fmla="*/ 75 w 150"/>
                  <a:gd name="T57" fmla="*/ 120 h 151"/>
                  <a:gd name="T58" fmla="*/ 58 w 150"/>
                  <a:gd name="T59" fmla="*/ 118 h 151"/>
                  <a:gd name="T60" fmla="*/ 44 w 150"/>
                  <a:gd name="T61" fmla="*/ 108 h 151"/>
                  <a:gd name="T62" fmla="*/ 34 w 150"/>
                  <a:gd name="T63" fmla="*/ 93 h 151"/>
                  <a:gd name="T64" fmla="*/ 30 w 150"/>
                  <a:gd name="T65" fmla="*/ 75 h 151"/>
                  <a:gd name="T66" fmla="*/ 34 w 150"/>
                  <a:gd name="T67" fmla="*/ 58 h 151"/>
                  <a:gd name="T68" fmla="*/ 44 w 150"/>
                  <a:gd name="T69" fmla="*/ 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151">
                    <a:moveTo>
                      <a:pt x="85" y="2"/>
                    </a:moveTo>
                    <a:lnTo>
                      <a:pt x="80" y="0"/>
                    </a:lnTo>
                    <a:lnTo>
                      <a:pt x="75" y="0"/>
                    </a:lnTo>
                    <a:lnTo>
                      <a:pt x="68" y="0"/>
                    </a:lnTo>
                    <a:lnTo>
                      <a:pt x="60" y="2"/>
                    </a:lnTo>
                    <a:lnTo>
                      <a:pt x="52" y="4"/>
                    </a:lnTo>
                    <a:lnTo>
                      <a:pt x="46" y="6"/>
                    </a:lnTo>
                    <a:lnTo>
                      <a:pt x="39" y="9"/>
                    </a:lnTo>
                    <a:lnTo>
                      <a:pt x="33" y="13"/>
                    </a:lnTo>
                    <a:lnTo>
                      <a:pt x="28" y="17"/>
                    </a:lnTo>
                    <a:lnTo>
                      <a:pt x="22" y="22"/>
                    </a:lnTo>
                    <a:lnTo>
                      <a:pt x="17" y="27"/>
                    </a:lnTo>
                    <a:lnTo>
                      <a:pt x="13" y="33"/>
                    </a:lnTo>
                    <a:lnTo>
                      <a:pt x="9" y="39"/>
                    </a:lnTo>
                    <a:lnTo>
                      <a:pt x="6" y="46"/>
                    </a:lnTo>
                    <a:lnTo>
                      <a:pt x="3" y="53"/>
                    </a:lnTo>
                    <a:lnTo>
                      <a:pt x="1" y="60"/>
                    </a:lnTo>
                    <a:lnTo>
                      <a:pt x="1" y="68"/>
                    </a:lnTo>
                    <a:lnTo>
                      <a:pt x="0" y="75"/>
                    </a:lnTo>
                    <a:lnTo>
                      <a:pt x="1" y="83"/>
                    </a:lnTo>
                    <a:lnTo>
                      <a:pt x="1" y="91"/>
                    </a:lnTo>
                    <a:lnTo>
                      <a:pt x="3" y="98"/>
                    </a:lnTo>
                    <a:lnTo>
                      <a:pt x="6" y="104"/>
                    </a:lnTo>
                    <a:lnTo>
                      <a:pt x="9" y="111"/>
                    </a:lnTo>
                    <a:lnTo>
                      <a:pt x="13" y="118"/>
                    </a:lnTo>
                    <a:lnTo>
                      <a:pt x="17" y="124"/>
                    </a:lnTo>
                    <a:lnTo>
                      <a:pt x="22" y="129"/>
                    </a:lnTo>
                    <a:lnTo>
                      <a:pt x="28" y="133"/>
                    </a:lnTo>
                    <a:lnTo>
                      <a:pt x="33" y="137"/>
                    </a:lnTo>
                    <a:lnTo>
                      <a:pt x="39" y="142"/>
                    </a:lnTo>
                    <a:lnTo>
                      <a:pt x="46" y="144"/>
                    </a:lnTo>
                    <a:lnTo>
                      <a:pt x="52" y="147"/>
                    </a:lnTo>
                    <a:lnTo>
                      <a:pt x="60" y="149"/>
                    </a:lnTo>
                    <a:lnTo>
                      <a:pt x="68" y="151"/>
                    </a:lnTo>
                    <a:lnTo>
                      <a:pt x="75" y="151"/>
                    </a:lnTo>
                    <a:lnTo>
                      <a:pt x="83" y="151"/>
                    </a:lnTo>
                    <a:lnTo>
                      <a:pt x="90" y="149"/>
                    </a:lnTo>
                    <a:lnTo>
                      <a:pt x="97" y="147"/>
                    </a:lnTo>
                    <a:lnTo>
                      <a:pt x="105" y="144"/>
                    </a:lnTo>
                    <a:lnTo>
                      <a:pt x="111" y="142"/>
                    </a:lnTo>
                    <a:lnTo>
                      <a:pt x="117" y="137"/>
                    </a:lnTo>
                    <a:lnTo>
                      <a:pt x="123" y="133"/>
                    </a:lnTo>
                    <a:lnTo>
                      <a:pt x="128" y="129"/>
                    </a:lnTo>
                    <a:lnTo>
                      <a:pt x="133" y="124"/>
                    </a:lnTo>
                    <a:lnTo>
                      <a:pt x="138" y="118"/>
                    </a:lnTo>
                    <a:lnTo>
                      <a:pt x="141" y="111"/>
                    </a:lnTo>
                    <a:lnTo>
                      <a:pt x="145" y="104"/>
                    </a:lnTo>
                    <a:lnTo>
                      <a:pt x="147" y="98"/>
                    </a:lnTo>
                    <a:lnTo>
                      <a:pt x="149" y="91"/>
                    </a:lnTo>
                    <a:lnTo>
                      <a:pt x="150" y="83"/>
                    </a:lnTo>
                    <a:lnTo>
                      <a:pt x="150" y="75"/>
                    </a:lnTo>
                    <a:lnTo>
                      <a:pt x="150" y="70"/>
                    </a:lnTo>
                    <a:lnTo>
                      <a:pt x="150" y="65"/>
                    </a:lnTo>
                    <a:lnTo>
                      <a:pt x="107" y="108"/>
                    </a:lnTo>
                    <a:lnTo>
                      <a:pt x="100" y="113"/>
                    </a:lnTo>
                    <a:lnTo>
                      <a:pt x="92" y="118"/>
                    </a:lnTo>
                    <a:lnTo>
                      <a:pt x="84" y="120"/>
                    </a:lnTo>
                    <a:lnTo>
                      <a:pt x="75" y="120"/>
                    </a:lnTo>
                    <a:lnTo>
                      <a:pt x="67" y="120"/>
                    </a:lnTo>
                    <a:lnTo>
                      <a:pt x="58" y="118"/>
                    </a:lnTo>
                    <a:lnTo>
                      <a:pt x="50" y="113"/>
                    </a:lnTo>
                    <a:lnTo>
                      <a:pt x="44" y="108"/>
                    </a:lnTo>
                    <a:lnTo>
                      <a:pt x="38" y="100"/>
                    </a:lnTo>
                    <a:lnTo>
                      <a:pt x="34" y="93"/>
                    </a:lnTo>
                    <a:lnTo>
                      <a:pt x="31" y="85"/>
                    </a:lnTo>
                    <a:lnTo>
                      <a:pt x="30" y="75"/>
                    </a:lnTo>
                    <a:lnTo>
                      <a:pt x="31" y="66"/>
                    </a:lnTo>
                    <a:lnTo>
                      <a:pt x="34" y="58"/>
                    </a:lnTo>
                    <a:lnTo>
                      <a:pt x="38" y="50"/>
                    </a:lnTo>
                    <a:lnTo>
                      <a:pt x="44" y="43"/>
                    </a:lnTo>
                    <a:lnTo>
                      <a:pt x="8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287">
                <a:extLst>
                  <a:ext uri="{FF2B5EF4-FFF2-40B4-BE49-F238E27FC236}">
                    <a16:creationId xmlns:a16="http://schemas.microsoft.com/office/drawing/2014/main" id="{B0999358-97C4-404E-A609-DBCAA71A40C8}"/>
                  </a:ext>
                </a:extLst>
              </p:cNvPr>
              <p:cNvSpPr>
                <a:spLocks/>
              </p:cNvSpPr>
              <p:nvPr/>
            </p:nvSpPr>
            <p:spPr bwMode="auto">
              <a:xfrm>
                <a:off x="9986963" y="3108325"/>
                <a:ext cx="180975" cy="182563"/>
              </a:xfrm>
              <a:custGeom>
                <a:avLst/>
                <a:gdLst>
                  <a:gd name="T0" fmla="*/ 566 w 571"/>
                  <a:gd name="T1" fmla="*/ 94 h 572"/>
                  <a:gd name="T2" fmla="*/ 560 w 571"/>
                  <a:gd name="T3" fmla="*/ 91 h 572"/>
                  <a:gd name="T4" fmla="*/ 509 w 571"/>
                  <a:gd name="T5" fmla="*/ 91 h 572"/>
                  <a:gd name="T6" fmla="*/ 482 w 571"/>
                  <a:gd name="T7" fmla="*/ 62 h 572"/>
                  <a:gd name="T8" fmla="*/ 481 w 571"/>
                  <a:gd name="T9" fmla="*/ 11 h 572"/>
                  <a:gd name="T10" fmla="*/ 478 w 571"/>
                  <a:gd name="T11" fmla="*/ 5 h 572"/>
                  <a:gd name="T12" fmla="*/ 472 w 571"/>
                  <a:gd name="T13" fmla="*/ 1 h 572"/>
                  <a:gd name="T14" fmla="*/ 465 w 571"/>
                  <a:gd name="T15" fmla="*/ 0 h 572"/>
                  <a:gd name="T16" fmla="*/ 455 w 571"/>
                  <a:gd name="T17" fmla="*/ 3 h 572"/>
                  <a:gd name="T18" fmla="*/ 417 w 571"/>
                  <a:gd name="T19" fmla="*/ 17 h 572"/>
                  <a:gd name="T20" fmla="*/ 392 w 571"/>
                  <a:gd name="T21" fmla="*/ 29 h 572"/>
                  <a:gd name="T22" fmla="*/ 390 w 571"/>
                  <a:gd name="T23" fmla="*/ 171 h 572"/>
                  <a:gd name="T24" fmla="*/ 382 w 571"/>
                  <a:gd name="T25" fmla="*/ 180 h 572"/>
                  <a:gd name="T26" fmla="*/ 371 w 571"/>
                  <a:gd name="T27" fmla="*/ 180 h 572"/>
                  <a:gd name="T28" fmla="*/ 362 w 571"/>
                  <a:gd name="T29" fmla="*/ 171 h 572"/>
                  <a:gd name="T30" fmla="*/ 361 w 571"/>
                  <a:gd name="T31" fmla="*/ 45 h 572"/>
                  <a:gd name="T32" fmla="*/ 324 w 571"/>
                  <a:gd name="T33" fmla="*/ 70 h 572"/>
                  <a:gd name="T34" fmla="*/ 290 w 571"/>
                  <a:gd name="T35" fmla="*/ 97 h 572"/>
                  <a:gd name="T36" fmla="*/ 263 w 571"/>
                  <a:gd name="T37" fmla="*/ 130 h 572"/>
                  <a:gd name="T38" fmla="*/ 254 w 571"/>
                  <a:gd name="T39" fmla="*/ 147 h 572"/>
                  <a:gd name="T40" fmla="*/ 247 w 571"/>
                  <a:gd name="T41" fmla="*/ 165 h 572"/>
                  <a:gd name="T42" fmla="*/ 245 w 571"/>
                  <a:gd name="T43" fmla="*/ 186 h 572"/>
                  <a:gd name="T44" fmla="*/ 246 w 571"/>
                  <a:gd name="T45" fmla="*/ 205 h 572"/>
                  <a:gd name="T46" fmla="*/ 252 w 571"/>
                  <a:gd name="T47" fmla="*/ 226 h 572"/>
                  <a:gd name="T48" fmla="*/ 262 w 571"/>
                  <a:gd name="T49" fmla="*/ 246 h 572"/>
                  <a:gd name="T50" fmla="*/ 280 w 571"/>
                  <a:gd name="T51" fmla="*/ 270 h 572"/>
                  <a:gd name="T52" fmla="*/ 249 w 571"/>
                  <a:gd name="T53" fmla="*/ 302 h 572"/>
                  <a:gd name="T54" fmla="*/ 142 w 571"/>
                  <a:gd name="T55" fmla="*/ 408 h 572"/>
                  <a:gd name="T56" fmla="*/ 57 w 571"/>
                  <a:gd name="T57" fmla="*/ 494 h 572"/>
                  <a:gd name="T58" fmla="*/ 4 w 571"/>
                  <a:gd name="T59" fmla="*/ 546 h 572"/>
                  <a:gd name="T60" fmla="*/ 1 w 571"/>
                  <a:gd name="T61" fmla="*/ 551 h 572"/>
                  <a:gd name="T62" fmla="*/ 0 w 571"/>
                  <a:gd name="T63" fmla="*/ 556 h 572"/>
                  <a:gd name="T64" fmla="*/ 1 w 571"/>
                  <a:gd name="T65" fmla="*/ 562 h 572"/>
                  <a:gd name="T66" fmla="*/ 4 w 571"/>
                  <a:gd name="T67" fmla="*/ 567 h 572"/>
                  <a:gd name="T68" fmla="*/ 4 w 571"/>
                  <a:gd name="T69" fmla="*/ 567 h 572"/>
                  <a:gd name="T70" fmla="*/ 15 w 571"/>
                  <a:gd name="T71" fmla="*/ 572 h 572"/>
                  <a:gd name="T72" fmla="*/ 25 w 571"/>
                  <a:gd name="T73" fmla="*/ 567 h 572"/>
                  <a:gd name="T74" fmla="*/ 26 w 571"/>
                  <a:gd name="T75" fmla="*/ 567 h 572"/>
                  <a:gd name="T76" fmla="*/ 78 w 571"/>
                  <a:gd name="T77" fmla="*/ 514 h 572"/>
                  <a:gd name="T78" fmla="*/ 163 w 571"/>
                  <a:gd name="T79" fmla="*/ 429 h 572"/>
                  <a:gd name="T80" fmla="*/ 271 w 571"/>
                  <a:gd name="T81" fmla="*/ 323 h 572"/>
                  <a:gd name="T82" fmla="*/ 313 w 571"/>
                  <a:gd name="T83" fmla="*/ 302 h 572"/>
                  <a:gd name="T84" fmla="*/ 340 w 571"/>
                  <a:gd name="T85" fmla="*/ 316 h 572"/>
                  <a:gd name="T86" fmla="*/ 368 w 571"/>
                  <a:gd name="T87" fmla="*/ 325 h 572"/>
                  <a:gd name="T88" fmla="*/ 394 w 571"/>
                  <a:gd name="T89" fmla="*/ 326 h 572"/>
                  <a:gd name="T90" fmla="*/ 415 w 571"/>
                  <a:gd name="T91" fmla="*/ 321 h 572"/>
                  <a:gd name="T92" fmla="*/ 434 w 571"/>
                  <a:gd name="T93" fmla="*/ 313 h 572"/>
                  <a:gd name="T94" fmla="*/ 451 w 571"/>
                  <a:gd name="T95" fmla="*/ 301 h 572"/>
                  <a:gd name="T96" fmla="*/ 477 w 571"/>
                  <a:gd name="T97" fmla="*/ 279 h 572"/>
                  <a:gd name="T98" fmla="*/ 506 w 571"/>
                  <a:gd name="T99" fmla="*/ 241 h 572"/>
                  <a:gd name="T100" fmla="*/ 531 w 571"/>
                  <a:gd name="T101" fmla="*/ 202 h 572"/>
                  <a:gd name="T102" fmla="*/ 549 w 571"/>
                  <a:gd name="T103" fmla="*/ 164 h 572"/>
                  <a:gd name="T104" fmla="*/ 566 w 571"/>
                  <a:gd name="T105" fmla="*/ 121 h 572"/>
                  <a:gd name="T106" fmla="*/ 571 w 571"/>
                  <a:gd name="T107" fmla="*/ 106 h 572"/>
                  <a:gd name="T108" fmla="*/ 571 w 571"/>
                  <a:gd name="T109" fmla="*/ 9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1" h="572">
                    <a:moveTo>
                      <a:pt x="569" y="97"/>
                    </a:moveTo>
                    <a:lnTo>
                      <a:pt x="566" y="94"/>
                    </a:lnTo>
                    <a:lnTo>
                      <a:pt x="564" y="92"/>
                    </a:lnTo>
                    <a:lnTo>
                      <a:pt x="560" y="91"/>
                    </a:lnTo>
                    <a:lnTo>
                      <a:pt x="556" y="91"/>
                    </a:lnTo>
                    <a:lnTo>
                      <a:pt x="509" y="91"/>
                    </a:lnTo>
                    <a:lnTo>
                      <a:pt x="482" y="91"/>
                    </a:lnTo>
                    <a:lnTo>
                      <a:pt x="482" y="62"/>
                    </a:lnTo>
                    <a:lnTo>
                      <a:pt x="482" y="15"/>
                    </a:lnTo>
                    <a:lnTo>
                      <a:pt x="481" y="11"/>
                    </a:lnTo>
                    <a:lnTo>
                      <a:pt x="480" y="8"/>
                    </a:lnTo>
                    <a:lnTo>
                      <a:pt x="478" y="5"/>
                    </a:lnTo>
                    <a:lnTo>
                      <a:pt x="476" y="3"/>
                    </a:lnTo>
                    <a:lnTo>
                      <a:pt x="472" y="1"/>
                    </a:lnTo>
                    <a:lnTo>
                      <a:pt x="469" y="0"/>
                    </a:lnTo>
                    <a:lnTo>
                      <a:pt x="465" y="0"/>
                    </a:lnTo>
                    <a:lnTo>
                      <a:pt x="461" y="0"/>
                    </a:lnTo>
                    <a:lnTo>
                      <a:pt x="455" y="3"/>
                    </a:lnTo>
                    <a:lnTo>
                      <a:pt x="439" y="9"/>
                    </a:lnTo>
                    <a:lnTo>
                      <a:pt x="417" y="17"/>
                    </a:lnTo>
                    <a:lnTo>
                      <a:pt x="392" y="29"/>
                    </a:lnTo>
                    <a:lnTo>
                      <a:pt x="392" y="29"/>
                    </a:lnTo>
                    <a:lnTo>
                      <a:pt x="392" y="165"/>
                    </a:lnTo>
                    <a:lnTo>
                      <a:pt x="390" y="171"/>
                    </a:lnTo>
                    <a:lnTo>
                      <a:pt x="387" y="176"/>
                    </a:lnTo>
                    <a:lnTo>
                      <a:pt x="382" y="180"/>
                    </a:lnTo>
                    <a:lnTo>
                      <a:pt x="376" y="181"/>
                    </a:lnTo>
                    <a:lnTo>
                      <a:pt x="371" y="180"/>
                    </a:lnTo>
                    <a:lnTo>
                      <a:pt x="366" y="176"/>
                    </a:lnTo>
                    <a:lnTo>
                      <a:pt x="362" y="171"/>
                    </a:lnTo>
                    <a:lnTo>
                      <a:pt x="361" y="165"/>
                    </a:lnTo>
                    <a:lnTo>
                      <a:pt x="361" y="45"/>
                    </a:lnTo>
                    <a:lnTo>
                      <a:pt x="343" y="56"/>
                    </a:lnTo>
                    <a:lnTo>
                      <a:pt x="324" y="70"/>
                    </a:lnTo>
                    <a:lnTo>
                      <a:pt x="306" y="83"/>
                    </a:lnTo>
                    <a:lnTo>
                      <a:pt x="290" y="97"/>
                    </a:lnTo>
                    <a:lnTo>
                      <a:pt x="276" y="113"/>
                    </a:lnTo>
                    <a:lnTo>
                      <a:pt x="263" y="130"/>
                    </a:lnTo>
                    <a:lnTo>
                      <a:pt x="258" y="138"/>
                    </a:lnTo>
                    <a:lnTo>
                      <a:pt x="254" y="147"/>
                    </a:lnTo>
                    <a:lnTo>
                      <a:pt x="250" y="156"/>
                    </a:lnTo>
                    <a:lnTo>
                      <a:pt x="247" y="165"/>
                    </a:lnTo>
                    <a:lnTo>
                      <a:pt x="246" y="176"/>
                    </a:lnTo>
                    <a:lnTo>
                      <a:pt x="245" y="186"/>
                    </a:lnTo>
                    <a:lnTo>
                      <a:pt x="245" y="196"/>
                    </a:lnTo>
                    <a:lnTo>
                      <a:pt x="246" y="205"/>
                    </a:lnTo>
                    <a:lnTo>
                      <a:pt x="249" y="216"/>
                    </a:lnTo>
                    <a:lnTo>
                      <a:pt x="252" y="226"/>
                    </a:lnTo>
                    <a:lnTo>
                      <a:pt x="257" y="236"/>
                    </a:lnTo>
                    <a:lnTo>
                      <a:pt x="262" y="246"/>
                    </a:lnTo>
                    <a:lnTo>
                      <a:pt x="271" y="258"/>
                    </a:lnTo>
                    <a:lnTo>
                      <a:pt x="280" y="270"/>
                    </a:lnTo>
                    <a:lnTo>
                      <a:pt x="280" y="270"/>
                    </a:lnTo>
                    <a:lnTo>
                      <a:pt x="249" y="302"/>
                    </a:lnTo>
                    <a:lnTo>
                      <a:pt x="163" y="386"/>
                    </a:lnTo>
                    <a:lnTo>
                      <a:pt x="142" y="408"/>
                    </a:lnTo>
                    <a:lnTo>
                      <a:pt x="78" y="472"/>
                    </a:lnTo>
                    <a:lnTo>
                      <a:pt x="57" y="494"/>
                    </a:lnTo>
                    <a:lnTo>
                      <a:pt x="23" y="528"/>
                    </a:lnTo>
                    <a:lnTo>
                      <a:pt x="4" y="546"/>
                    </a:lnTo>
                    <a:lnTo>
                      <a:pt x="2" y="549"/>
                    </a:lnTo>
                    <a:lnTo>
                      <a:pt x="1" y="551"/>
                    </a:lnTo>
                    <a:lnTo>
                      <a:pt x="1" y="553"/>
                    </a:lnTo>
                    <a:lnTo>
                      <a:pt x="0" y="556"/>
                    </a:lnTo>
                    <a:lnTo>
                      <a:pt x="1" y="560"/>
                    </a:lnTo>
                    <a:lnTo>
                      <a:pt x="1" y="562"/>
                    </a:lnTo>
                    <a:lnTo>
                      <a:pt x="2" y="564"/>
                    </a:lnTo>
                    <a:lnTo>
                      <a:pt x="4" y="567"/>
                    </a:lnTo>
                    <a:lnTo>
                      <a:pt x="4" y="567"/>
                    </a:lnTo>
                    <a:lnTo>
                      <a:pt x="4" y="567"/>
                    </a:lnTo>
                    <a:lnTo>
                      <a:pt x="9" y="571"/>
                    </a:lnTo>
                    <a:lnTo>
                      <a:pt x="15" y="572"/>
                    </a:lnTo>
                    <a:lnTo>
                      <a:pt x="20" y="571"/>
                    </a:lnTo>
                    <a:lnTo>
                      <a:pt x="25" y="567"/>
                    </a:lnTo>
                    <a:lnTo>
                      <a:pt x="25" y="567"/>
                    </a:lnTo>
                    <a:lnTo>
                      <a:pt x="26" y="567"/>
                    </a:lnTo>
                    <a:lnTo>
                      <a:pt x="43" y="549"/>
                    </a:lnTo>
                    <a:lnTo>
                      <a:pt x="78" y="514"/>
                    </a:lnTo>
                    <a:lnTo>
                      <a:pt x="100" y="494"/>
                    </a:lnTo>
                    <a:lnTo>
                      <a:pt x="163" y="429"/>
                    </a:lnTo>
                    <a:lnTo>
                      <a:pt x="185" y="408"/>
                    </a:lnTo>
                    <a:lnTo>
                      <a:pt x="271" y="323"/>
                    </a:lnTo>
                    <a:lnTo>
                      <a:pt x="301" y="291"/>
                    </a:lnTo>
                    <a:lnTo>
                      <a:pt x="313" y="302"/>
                    </a:lnTo>
                    <a:lnTo>
                      <a:pt x="326" y="309"/>
                    </a:lnTo>
                    <a:lnTo>
                      <a:pt x="340" y="316"/>
                    </a:lnTo>
                    <a:lnTo>
                      <a:pt x="354" y="323"/>
                    </a:lnTo>
                    <a:lnTo>
                      <a:pt x="368" y="325"/>
                    </a:lnTo>
                    <a:lnTo>
                      <a:pt x="383" y="326"/>
                    </a:lnTo>
                    <a:lnTo>
                      <a:pt x="394" y="326"/>
                    </a:lnTo>
                    <a:lnTo>
                      <a:pt x="404" y="324"/>
                    </a:lnTo>
                    <a:lnTo>
                      <a:pt x="415" y="321"/>
                    </a:lnTo>
                    <a:lnTo>
                      <a:pt x="425" y="318"/>
                    </a:lnTo>
                    <a:lnTo>
                      <a:pt x="434" y="313"/>
                    </a:lnTo>
                    <a:lnTo>
                      <a:pt x="443" y="308"/>
                    </a:lnTo>
                    <a:lnTo>
                      <a:pt x="451" y="301"/>
                    </a:lnTo>
                    <a:lnTo>
                      <a:pt x="461" y="294"/>
                    </a:lnTo>
                    <a:lnTo>
                      <a:pt x="477" y="279"/>
                    </a:lnTo>
                    <a:lnTo>
                      <a:pt x="493" y="260"/>
                    </a:lnTo>
                    <a:lnTo>
                      <a:pt x="506" y="241"/>
                    </a:lnTo>
                    <a:lnTo>
                      <a:pt x="519" y="221"/>
                    </a:lnTo>
                    <a:lnTo>
                      <a:pt x="531" y="202"/>
                    </a:lnTo>
                    <a:lnTo>
                      <a:pt x="541" y="182"/>
                    </a:lnTo>
                    <a:lnTo>
                      <a:pt x="549" y="164"/>
                    </a:lnTo>
                    <a:lnTo>
                      <a:pt x="556" y="148"/>
                    </a:lnTo>
                    <a:lnTo>
                      <a:pt x="566" y="121"/>
                    </a:lnTo>
                    <a:lnTo>
                      <a:pt x="571" y="110"/>
                    </a:lnTo>
                    <a:lnTo>
                      <a:pt x="571" y="106"/>
                    </a:lnTo>
                    <a:lnTo>
                      <a:pt x="571" y="103"/>
                    </a:lnTo>
                    <a:lnTo>
                      <a:pt x="571" y="99"/>
                    </a:lnTo>
                    <a:lnTo>
                      <a:pt x="569"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87772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6FAFA0-1765-7041-9128-6C53029D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790"/>
            <a:ext cx="12192000" cy="6858000"/>
          </a:xfrm>
          <a:prstGeom prst="rect">
            <a:avLst/>
          </a:prstGeom>
        </p:spPr>
      </p:pic>
      <p:sp>
        <p:nvSpPr>
          <p:cNvPr id="12" name="Rectangle 11">
            <a:extLst>
              <a:ext uri="{FF2B5EF4-FFF2-40B4-BE49-F238E27FC236}">
                <a16:creationId xmlns:a16="http://schemas.microsoft.com/office/drawing/2014/main" id="{7EDC1F47-213F-461F-8759-1037A6249937}"/>
              </a:ext>
            </a:extLst>
          </p:cNvPr>
          <p:cNvSpPr/>
          <p:nvPr/>
        </p:nvSpPr>
        <p:spPr>
          <a:xfrm flipH="1">
            <a:off x="6117733" y="1463501"/>
            <a:ext cx="5257800" cy="43779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9" name="Group 88">
            <a:extLst>
              <a:ext uri="{FF2B5EF4-FFF2-40B4-BE49-F238E27FC236}">
                <a16:creationId xmlns:a16="http://schemas.microsoft.com/office/drawing/2014/main" id="{F1BD15E6-BE6D-4766-B5D4-54EBDF3CA23B}"/>
              </a:ext>
            </a:extLst>
          </p:cNvPr>
          <p:cNvGrpSpPr/>
          <p:nvPr/>
        </p:nvGrpSpPr>
        <p:grpSpPr>
          <a:xfrm>
            <a:off x="6454589" y="2313389"/>
            <a:ext cx="4906692" cy="261269"/>
            <a:chOff x="6724167" y="4768868"/>
            <a:chExt cx="4337625" cy="98275"/>
          </a:xfrm>
        </p:grpSpPr>
        <p:cxnSp>
          <p:nvCxnSpPr>
            <p:cNvPr id="76" name="Straight Connector 75">
              <a:extLst>
                <a:ext uri="{FF2B5EF4-FFF2-40B4-BE49-F238E27FC236}">
                  <a16:creationId xmlns:a16="http://schemas.microsoft.com/office/drawing/2014/main" id="{F6B05E24-9D67-42F9-929D-444F331FDBD3}"/>
                </a:ext>
              </a:extLst>
            </p:cNvPr>
            <p:cNvCxnSpPr>
              <a:cxnSpLocks/>
            </p:cNvCxnSpPr>
            <p:nvPr/>
          </p:nvCxnSpPr>
          <p:spPr>
            <a:xfrm flipH="1">
              <a:off x="6724167" y="4818006"/>
              <a:ext cx="4288097" cy="0"/>
            </a:xfrm>
            <a:prstGeom prst="line">
              <a:avLst/>
            </a:prstGeom>
            <a:ln w="9525">
              <a:solidFill>
                <a:srgbClr val="78E3DB"/>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E3A9166D-25E0-4820-AEB9-C3CB87BA8856}"/>
                </a:ext>
              </a:extLst>
            </p:cNvPr>
            <p:cNvSpPr/>
            <p:nvPr/>
          </p:nvSpPr>
          <p:spPr>
            <a:xfrm rot="10800000" flipH="1">
              <a:off x="7659333" y="4768868"/>
              <a:ext cx="99056" cy="98275"/>
            </a:xfrm>
            <a:prstGeom prst="ellipse">
              <a:avLst/>
            </a:prstGeom>
            <a:solidFill>
              <a:schemeClr val="bg1">
                <a:lumMod val="95000"/>
              </a:schemeClr>
            </a:solidFill>
            <a:ln>
              <a:solidFill>
                <a:srgbClr val="78E3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Oval 77">
              <a:extLst>
                <a:ext uri="{FF2B5EF4-FFF2-40B4-BE49-F238E27FC236}">
                  <a16:creationId xmlns:a16="http://schemas.microsoft.com/office/drawing/2014/main" id="{34724B04-61A2-4ADA-92AE-7A144455CEA6}"/>
                </a:ext>
              </a:extLst>
            </p:cNvPr>
            <p:cNvSpPr/>
            <p:nvPr/>
          </p:nvSpPr>
          <p:spPr>
            <a:xfrm rot="10800000" flipH="1">
              <a:off x="9245908" y="4768868"/>
              <a:ext cx="99056" cy="98275"/>
            </a:xfrm>
            <a:prstGeom prst="ellipse">
              <a:avLst/>
            </a:prstGeom>
            <a:solidFill>
              <a:schemeClr val="bg1">
                <a:lumMod val="95000"/>
              </a:schemeClr>
            </a:solidFill>
            <a:ln>
              <a:solidFill>
                <a:srgbClr val="78E3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9" name="Oval 78">
              <a:extLst>
                <a:ext uri="{FF2B5EF4-FFF2-40B4-BE49-F238E27FC236}">
                  <a16:creationId xmlns:a16="http://schemas.microsoft.com/office/drawing/2014/main" id="{E5E92F4C-2A87-4040-92AA-35AEF2B8F039}"/>
                </a:ext>
              </a:extLst>
            </p:cNvPr>
            <p:cNvSpPr/>
            <p:nvPr/>
          </p:nvSpPr>
          <p:spPr>
            <a:xfrm rot="10800000" flipH="1">
              <a:off x="10962736" y="4768868"/>
              <a:ext cx="99056" cy="98275"/>
            </a:xfrm>
            <a:prstGeom prst="ellipse">
              <a:avLst/>
            </a:prstGeom>
            <a:solidFill>
              <a:schemeClr val="bg1">
                <a:lumMod val="95000"/>
              </a:schemeClr>
            </a:solidFill>
            <a:ln>
              <a:solidFill>
                <a:srgbClr val="78E3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 name="Title 1">
            <a:extLst>
              <a:ext uri="{FF2B5EF4-FFF2-40B4-BE49-F238E27FC236}">
                <a16:creationId xmlns:a16="http://schemas.microsoft.com/office/drawing/2014/main" id="{4817C8D0-C0DF-45C4-8D16-AFA3386DDFA1}"/>
              </a:ext>
            </a:extLst>
          </p:cNvPr>
          <p:cNvSpPr>
            <a:spLocks noGrp="1"/>
          </p:cNvSpPr>
          <p:nvPr>
            <p:ph type="title"/>
          </p:nvPr>
        </p:nvSpPr>
        <p:spPr/>
        <p:txBody>
          <a:bodyPr/>
          <a:lstStyle/>
          <a:p>
            <a:r>
              <a:rPr lang="en-ID" dirty="0">
                <a:solidFill>
                  <a:schemeClr val="bg1"/>
                </a:solidFill>
              </a:rPr>
              <a:t>Idea Introduction</a:t>
            </a:r>
          </a:p>
        </p:txBody>
      </p:sp>
      <p:sp>
        <p:nvSpPr>
          <p:cNvPr id="13" name="Rectangle 12">
            <a:extLst>
              <a:ext uri="{FF2B5EF4-FFF2-40B4-BE49-F238E27FC236}">
                <a16:creationId xmlns:a16="http://schemas.microsoft.com/office/drawing/2014/main" id="{1092C86A-DD6F-4C27-9F2B-E7AD017FB6E6}"/>
              </a:ext>
            </a:extLst>
          </p:cNvPr>
          <p:cNvSpPr/>
          <p:nvPr/>
        </p:nvSpPr>
        <p:spPr>
          <a:xfrm flipH="1">
            <a:off x="838201" y="1855433"/>
            <a:ext cx="5257800" cy="2869381"/>
          </a:xfrm>
          <a:prstGeom prst="rect">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Freeform 4136">
            <a:extLst>
              <a:ext uri="{FF2B5EF4-FFF2-40B4-BE49-F238E27FC236}">
                <a16:creationId xmlns:a16="http://schemas.microsoft.com/office/drawing/2014/main" id="{8BA83044-E2EC-45E9-B3E2-68ABA9E1AED6}"/>
              </a:ext>
            </a:extLst>
          </p:cNvPr>
          <p:cNvSpPr>
            <a:spLocks noEditPoints="1"/>
          </p:cNvSpPr>
          <p:nvPr/>
        </p:nvSpPr>
        <p:spPr bwMode="auto">
          <a:xfrm flipH="1">
            <a:off x="1120546" y="2051689"/>
            <a:ext cx="435793" cy="423688"/>
          </a:xfrm>
          <a:custGeom>
            <a:avLst/>
            <a:gdLst>
              <a:gd name="T0" fmla="*/ 825 w 901"/>
              <a:gd name="T1" fmla="*/ 76 h 872"/>
              <a:gd name="T2" fmla="*/ 846 w 901"/>
              <a:gd name="T3" fmla="*/ 32 h 872"/>
              <a:gd name="T4" fmla="*/ 864 w 901"/>
              <a:gd name="T5" fmla="*/ 46 h 872"/>
              <a:gd name="T6" fmla="*/ 492 w 901"/>
              <a:gd name="T7" fmla="*/ 271 h 872"/>
              <a:gd name="T8" fmla="*/ 479 w 901"/>
              <a:gd name="T9" fmla="*/ 261 h 872"/>
              <a:gd name="T10" fmla="*/ 482 w 901"/>
              <a:gd name="T11" fmla="*/ 245 h 872"/>
              <a:gd name="T12" fmla="*/ 704 w 901"/>
              <a:gd name="T13" fmla="*/ 241 h 872"/>
              <a:gd name="T14" fmla="*/ 716 w 901"/>
              <a:gd name="T15" fmla="*/ 253 h 872"/>
              <a:gd name="T16" fmla="*/ 709 w 901"/>
              <a:gd name="T17" fmla="*/ 268 h 872"/>
              <a:gd name="T18" fmla="*/ 433 w 901"/>
              <a:gd name="T19" fmla="*/ 391 h 872"/>
              <a:gd name="T20" fmla="*/ 421 w 901"/>
              <a:gd name="T21" fmla="*/ 379 h 872"/>
              <a:gd name="T22" fmla="*/ 427 w 901"/>
              <a:gd name="T23" fmla="*/ 363 h 872"/>
              <a:gd name="T24" fmla="*/ 706 w 901"/>
              <a:gd name="T25" fmla="*/ 362 h 872"/>
              <a:gd name="T26" fmla="*/ 716 w 901"/>
              <a:gd name="T27" fmla="*/ 376 h 872"/>
              <a:gd name="T28" fmla="*/ 706 w 901"/>
              <a:gd name="T29" fmla="*/ 390 h 872"/>
              <a:gd name="T30" fmla="*/ 423 w 901"/>
              <a:gd name="T31" fmla="*/ 428 h 872"/>
              <a:gd name="T32" fmla="*/ 663 w 901"/>
              <a:gd name="T33" fmla="*/ 421 h 872"/>
              <a:gd name="T34" fmla="*/ 676 w 901"/>
              <a:gd name="T35" fmla="*/ 431 h 872"/>
              <a:gd name="T36" fmla="*/ 673 w 901"/>
              <a:gd name="T37" fmla="*/ 447 h 872"/>
              <a:gd name="T38" fmla="*/ 433 w 901"/>
              <a:gd name="T39" fmla="*/ 451 h 872"/>
              <a:gd name="T40" fmla="*/ 421 w 901"/>
              <a:gd name="T41" fmla="*/ 439 h 872"/>
              <a:gd name="T42" fmla="*/ 408 w 901"/>
              <a:gd name="T43" fmla="*/ 509 h 872"/>
              <a:gd name="T44" fmla="*/ 402 w 901"/>
              <a:gd name="T45" fmla="*/ 493 h 872"/>
              <a:gd name="T46" fmla="*/ 414 w 901"/>
              <a:gd name="T47" fmla="*/ 481 h 872"/>
              <a:gd name="T48" fmla="*/ 692 w 901"/>
              <a:gd name="T49" fmla="*/ 486 h 872"/>
              <a:gd name="T50" fmla="*/ 695 w 901"/>
              <a:gd name="T51" fmla="*/ 503 h 872"/>
              <a:gd name="T52" fmla="*/ 682 w 901"/>
              <a:gd name="T53" fmla="*/ 511 h 872"/>
              <a:gd name="T54" fmla="*/ 556 w 901"/>
              <a:gd name="T55" fmla="*/ 700 h 872"/>
              <a:gd name="T56" fmla="*/ 568 w 901"/>
              <a:gd name="T57" fmla="*/ 640 h 872"/>
              <a:gd name="T58" fmla="*/ 594 w 901"/>
              <a:gd name="T59" fmla="*/ 632 h 872"/>
              <a:gd name="T60" fmla="*/ 613 w 901"/>
              <a:gd name="T61" fmla="*/ 654 h 872"/>
              <a:gd name="T62" fmla="*/ 621 w 901"/>
              <a:gd name="T63" fmla="*/ 751 h 872"/>
              <a:gd name="T64" fmla="*/ 682 w 901"/>
              <a:gd name="T65" fmla="*/ 301 h 872"/>
              <a:gd name="T66" fmla="*/ 695 w 901"/>
              <a:gd name="T67" fmla="*/ 310 h 872"/>
              <a:gd name="T68" fmla="*/ 692 w 901"/>
              <a:gd name="T69" fmla="*/ 327 h 872"/>
              <a:gd name="T70" fmla="*/ 433 w 901"/>
              <a:gd name="T71" fmla="*/ 331 h 872"/>
              <a:gd name="T72" fmla="*/ 421 w 901"/>
              <a:gd name="T73" fmla="*/ 319 h 872"/>
              <a:gd name="T74" fmla="*/ 427 w 901"/>
              <a:gd name="T75" fmla="*/ 303 h 872"/>
              <a:gd name="T76" fmla="*/ 534 w 901"/>
              <a:gd name="T77" fmla="*/ 151 h 872"/>
              <a:gd name="T78" fmla="*/ 545 w 901"/>
              <a:gd name="T79" fmla="*/ 163 h 872"/>
              <a:gd name="T80" fmla="*/ 539 w 901"/>
              <a:gd name="T81" fmla="*/ 178 h 872"/>
              <a:gd name="T82" fmla="*/ 449 w 901"/>
              <a:gd name="T83" fmla="*/ 180 h 872"/>
              <a:gd name="T84" fmla="*/ 439 w 901"/>
              <a:gd name="T85" fmla="*/ 166 h 872"/>
              <a:gd name="T86" fmla="*/ 449 w 901"/>
              <a:gd name="T87" fmla="*/ 152 h 872"/>
              <a:gd name="T88" fmla="*/ 864 w 901"/>
              <a:gd name="T89" fmla="*/ 2 h 872"/>
              <a:gd name="T90" fmla="*/ 351 w 901"/>
              <a:gd name="T91" fmla="*/ 7 h 872"/>
              <a:gd name="T92" fmla="*/ 330 w 901"/>
              <a:gd name="T93" fmla="*/ 44 h 872"/>
              <a:gd name="T94" fmla="*/ 324 w 901"/>
              <a:gd name="T95" fmla="*/ 193 h 872"/>
              <a:gd name="T96" fmla="*/ 295 w 901"/>
              <a:gd name="T97" fmla="*/ 562 h 872"/>
              <a:gd name="T98" fmla="*/ 68 w 901"/>
              <a:gd name="T99" fmla="*/ 616 h 872"/>
              <a:gd name="T100" fmla="*/ 51 w 901"/>
              <a:gd name="T101" fmla="*/ 661 h 872"/>
              <a:gd name="T102" fmla="*/ 51 w 901"/>
              <a:gd name="T103" fmla="*/ 784 h 872"/>
              <a:gd name="T104" fmla="*/ 35 w 901"/>
              <a:gd name="T105" fmla="*/ 830 h 872"/>
              <a:gd name="T106" fmla="*/ 465 w 901"/>
              <a:gd name="T107" fmla="*/ 872 h 872"/>
              <a:gd name="T108" fmla="*/ 509 w 901"/>
              <a:gd name="T109" fmla="*/ 862 h 872"/>
              <a:gd name="T110" fmla="*/ 545 w 901"/>
              <a:gd name="T111" fmla="*/ 812 h 872"/>
              <a:gd name="T112" fmla="*/ 737 w 901"/>
              <a:gd name="T113" fmla="*/ 802 h 872"/>
              <a:gd name="T114" fmla="*/ 778 w 901"/>
              <a:gd name="T115" fmla="*/ 737 h 872"/>
              <a:gd name="T116" fmla="*/ 813 w 901"/>
              <a:gd name="T117" fmla="*/ 568 h 872"/>
              <a:gd name="T118" fmla="*/ 828 w 901"/>
              <a:gd name="T119" fmla="*/ 236 h 872"/>
              <a:gd name="T120" fmla="*/ 898 w 901"/>
              <a:gd name="T121" fmla="*/ 5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1" h="872">
                <a:moveTo>
                  <a:pt x="871" y="121"/>
                </a:moveTo>
                <a:lnTo>
                  <a:pt x="827" y="121"/>
                </a:lnTo>
                <a:lnTo>
                  <a:pt x="826" y="102"/>
                </a:lnTo>
                <a:lnTo>
                  <a:pt x="825" y="88"/>
                </a:lnTo>
                <a:lnTo>
                  <a:pt x="825" y="78"/>
                </a:lnTo>
                <a:lnTo>
                  <a:pt x="825" y="76"/>
                </a:lnTo>
                <a:lnTo>
                  <a:pt x="825" y="67"/>
                </a:lnTo>
                <a:lnTo>
                  <a:pt x="829" y="52"/>
                </a:lnTo>
                <a:lnTo>
                  <a:pt x="833" y="44"/>
                </a:lnTo>
                <a:lnTo>
                  <a:pt x="838" y="37"/>
                </a:lnTo>
                <a:lnTo>
                  <a:pt x="841" y="34"/>
                </a:lnTo>
                <a:lnTo>
                  <a:pt x="846" y="32"/>
                </a:lnTo>
                <a:lnTo>
                  <a:pt x="850" y="31"/>
                </a:lnTo>
                <a:lnTo>
                  <a:pt x="855" y="31"/>
                </a:lnTo>
                <a:lnTo>
                  <a:pt x="855" y="31"/>
                </a:lnTo>
                <a:lnTo>
                  <a:pt x="857" y="32"/>
                </a:lnTo>
                <a:lnTo>
                  <a:pt x="861" y="37"/>
                </a:lnTo>
                <a:lnTo>
                  <a:pt x="864" y="46"/>
                </a:lnTo>
                <a:lnTo>
                  <a:pt x="867" y="57"/>
                </a:lnTo>
                <a:lnTo>
                  <a:pt x="869" y="68"/>
                </a:lnTo>
                <a:lnTo>
                  <a:pt x="871" y="94"/>
                </a:lnTo>
                <a:lnTo>
                  <a:pt x="871" y="121"/>
                </a:lnTo>
                <a:close/>
                <a:moveTo>
                  <a:pt x="701" y="271"/>
                </a:moveTo>
                <a:lnTo>
                  <a:pt x="492" y="271"/>
                </a:lnTo>
                <a:lnTo>
                  <a:pt x="490" y="271"/>
                </a:lnTo>
                <a:lnTo>
                  <a:pt x="486" y="270"/>
                </a:lnTo>
                <a:lnTo>
                  <a:pt x="484" y="268"/>
                </a:lnTo>
                <a:lnTo>
                  <a:pt x="482" y="267"/>
                </a:lnTo>
                <a:lnTo>
                  <a:pt x="480" y="265"/>
                </a:lnTo>
                <a:lnTo>
                  <a:pt x="479" y="261"/>
                </a:lnTo>
                <a:lnTo>
                  <a:pt x="478" y="259"/>
                </a:lnTo>
                <a:lnTo>
                  <a:pt x="477" y="256"/>
                </a:lnTo>
                <a:lnTo>
                  <a:pt x="478" y="253"/>
                </a:lnTo>
                <a:lnTo>
                  <a:pt x="479" y="250"/>
                </a:lnTo>
                <a:lnTo>
                  <a:pt x="480" y="248"/>
                </a:lnTo>
                <a:lnTo>
                  <a:pt x="482" y="245"/>
                </a:lnTo>
                <a:lnTo>
                  <a:pt x="484" y="243"/>
                </a:lnTo>
                <a:lnTo>
                  <a:pt x="486" y="242"/>
                </a:lnTo>
                <a:lnTo>
                  <a:pt x="490" y="241"/>
                </a:lnTo>
                <a:lnTo>
                  <a:pt x="492" y="241"/>
                </a:lnTo>
                <a:lnTo>
                  <a:pt x="701" y="241"/>
                </a:lnTo>
                <a:lnTo>
                  <a:pt x="704" y="241"/>
                </a:lnTo>
                <a:lnTo>
                  <a:pt x="706" y="242"/>
                </a:lnTo>
                <a:lnTo>
                  <a:pt x="709" y="243"/>
                </a:lnTo>
                <a:lnTo>
                  <a:pt x="712" y="245"/>
                </a:lnTo>
                <a:lnTo>
                  <a:pt x="714" y="248"/>
                </a:lnTo>
                <a:lnTo>
                  <a:pt x="715" y="250"/>
                </a:lnTo>
                <a:lnTo>
                  <a:pt x="716" y="253"/>
                </a:lnTo>
                <a:lnTo>
                  <a:pt x="716" y="256"/>
                </a:lnTo>
                <a:lnTo>
                  <a:pt x="716" y="259"/>
                </a:lnTo>
                <a:lnTo>
                  <a:pt x="715" y="261"/>
                </a:lnTo>
                <a:lnTo>
                  <a:pt x="714" y="265"/>
                </a:lnTo>
                <a:lnTo>
                  <a:pt x="712" y="267"/>
                </a:lnTo>
                <a:lnTo>
                  <a:pt x="709" y="268"/>
                </a:lnTo>
                <a:lnTo>
                  <a:pt x="706" y="270"/>
                </a:lnTo>
                <a:lnTo>
                  <a:pt x="704" y="271"/>
                </a:lnTo>
                <a:lnTo>
                  <a:pt x="701" y="271"/>
                </a:lnTo>
                <a:close/>
                <a:moveTo>
                  <a:pt x="701" y="391"/>
                </a:moveTo>
                <a:lnTo>
                  <a:pt x="435" y="391"/>
                </a:lnTo>
                <a:lnTo>
                  <a:pt x="433" y="391"/>
                </a:lnTo>
                <a:lnTo>
                  <a:pt x="430" y="390"/>
                </a:lnTo>
                <a:lnTo>
                  <a:pt x="427" y="389"/>
                </a:lnTo>
                <a:lnTo>
                  <a:pt x="424" y="387"/>
                </a:lnTo>
                <a:lnTo>
                  <a:pt x="423" y="385"/>
                </a:lnTo>
                <a:lnTo>
                  <a:pt x="421" y="382"/>
                </a:lnTo>
                <a:lnTo>
                  <a:pt x="421" y="379"/>
                </a:lnTo>
                <a:lnTo>
                  <a:pt x="420" y="376"/>
                </a:lnTo>
                <a:lnTo>
                  <a:pt x="421" y="373"/>
                </a:lnTo>
                <a:lnTo>
                  <a:pt x="421" y="371"/>
                </a:lnTo>
                <a:lnTo>
                  <a:pt x="423" y="368"/>
                </a:lnTo>
                <a:lnTo>
                  <a:pt x="424" y="365"/>
                </a:lnTo>
                <a:lnTo>
                  <a:pt x="427" y="363"/>
                </a:lnTo>
                <a:lnTo>
                  <a:pt x="430" y="362"/>
                </a:lnTo>
                <a:lnTo>
                  <a:pt x="433" y="361"/>
                </a:lnTo>
                <a:lnTo>
                  <a:pt x="435" y="361"/>
                </a:lnTo>
                <a:lnTo>
                  <a:pt x="701" y="361"/>
                </a:lnTo>
                <a:lnTo>
                  <a:pt x="704" y="361"/>
                </a:lnTo>
                <a:lnTo>
                  <a:pt x="706" y="362"/>
                </a:lnTo>
                <a:lnTo>
                  <a:pt x="709" y="363"/>
                </a:lnTo>
                <a:lnTo>
                  <a:pt x="712" y="365"/>
                </a:lnTo>
                <a:lnTo>
                  <a:pt x="714" y="368"/>
                </a:lnTo>
                <a:lnTo>
                  <a:pt x="715" y="371"/>
                </a:lnTo>
                <a:lnTo>
                  <a:pt x="716" y="373"/>
                </a:lnTo>
                <a:lnTo>
                  <a:pt x="716" y="376"/>
                </a:lnTo>
                <a:lnTo>
                  <a:pt x="716" y="379"/>
                </a:lnTo>
                <a:lnTo>
                  <a:pt x="715" y="382"/>
                </a:lnTo>
                <a:lnTo>
                  <a:pt x="714" y="385"/>
                </a:lnTo>
                <a:lnTo>
                  <a:pt x="712" y="387"/>
                </a:lnTo>
                <a:lnTo>
                  <a:pt x="709" y="389"/>
                </a:lnTo>
                <a:lnTo>
                  <a:pt x="706" y="390"/>
                </a:lnTo>
                <a:lnTo>
                  <a:pt x="704" y="391"/>
                </a:lnTo>
                <a:lnTo>
                  <a:pt x="701" y="391"/>
                </a:lnTo>
                <a:close/>
                <a:moveTo>
                  <a:pt x="420" y="436"/>
                </a:moveTo>
                <a:lnTo>
                  <a:pt x="421" y="433"/>
                </a:lnTo>
                <a:lnTo>
                  <a:pt x="421" y="431"/>
                </a:lnTo>
                <a:lnTo>
                  <a:pt x="423" y="428"/>
                </a:lnTo>
                <a:lnTo>
                  <a:pt x="424" y="425"/>
                </a:lnTo>
                <a:lnTo>
                  <a:pt x="427" y="423"/>
                </a:lnTo>
                <a:lnTo>
                  <a:pt x="430" y="422"/>
                </a:lnTo>
                <a:lnTo>
                  <a:pt x="433" y="421"/>
                </a:lnTo>
                <a:lnTo>
                  <a:pt x="435" y="421"/>
                </a:lnTo>
                <a:lnTo>
                  <a:pt x="663" y="421"/>
                </a:lnTo>
                <a:lnTo>
                  <a:pt x="665" y="421"/>
                </a:lnTo>
                <a:lnTo>
                  <a:pt x="669" y="422"/>
                </a:lnTo>
                <a:lnTo>
                  <a:pt x="671" y="423"/>
                </a:lnTo>
                <a:lnTo>
                  <a:pt x="673" y="425"/>
                </a:lnTo>
                <a:lnTo>
                  <a:pt x="675" y="428"/>
                </a:lnTo>
                <a:lnTo>
                  <a:pt x="676" y="431"/>
                </a:lnTo>
                <a:lnTo>
                  <a:pt x="677" y="433"/>
                </a:lnTo>
                <a:lnTo>
                  <a:pt x="678" y="436"/>
                </a:lnTo>
                <a:lnTo>
                  <a:pt x="677" y="439"/>
                </a:lnTo>
                <a:lnTo>
                  <a:pt x="676" y="442"/>
                </a:lnTo>
                <a:lnTo>
                  <a:pt x="675" y="445"/>
                </a:lnTo>
                <a:lnTo>
                  <a:pt x="673" y="447"/>
                </a:lnTo>
                <a:lnTo>
                  <a:pt x="671" y="449"/>
                </a:lnTo>
                <a:lnTo>
                  <a:pt x="669" y="450"/>
                </a:lnTo>
                <a:lnTo>
                  <a:pt x="665" y="451"/>
                </a:lnTo>
                <a:lnTo>
                  <a:pt x="663" y="451"/>
                </a:lnTo>
                <a:lnTo>
                  <a:pt x="435" y="451"/>
                </a:lnTo>
                <a:lnTo>
                  <a:pt x="433" y="451"/>
                </a:lnTo>
                <a:lnTo>
                  <a:pt x="430" y="450"/>
                </a:lnTo>
                <a:lnTo>
                  <a:pt x="427" y="449"/>
                </a:lnTo>
                <a:lnTo>
                  <a:pt x="424" y="447"/>
                </a:lnTo>
                <a:lnTo>
                  <a:pt x="423" y="445"/>
                </a:lnTo>
                <a:lnTo>
                  <a:pt x="421" y="443"/>
                </a:lnTo>
                <a:lnTo>
                  <a:pt x="421" y="439"/>
                </a:lnTo>
                <a:lnTo>
                  <a:pt x="420" y="436"/>
                </a:lnTo>
                <a:close/>
                <a:moveTo>
                  <a:pt x="682" y="511"/>
                </a:moveTo>
                <a:lnTo>
                  <a:pt x="417" y="511"/>
                </a:lnTo>
                <a:lnTo>
                  <a:pt x="414" y="511"/>
                </a:lnTo>
                <a:lnTo>
                  <a:pt x="410" y="510"/>
                </a:lnTo>
                <a:lnTo>
                  <a:pt x="408" y="509"/>
                </a:lnTo>
                <a:lnTo>
                  <a:pt x="406" y="507"/>
                </a:lnTo>
                <a:lnTo>
                  <a:pt x="404" y="505"/>
                </a:lnTo>
                <a:lnTo>
                  <a:pt x="403" y="503"/>
                </a:lnTo>
                <a:lnTo>
                  <a:pt x="402" y="499"/>
                </a:lnTo>
                <a:lnTo>
                  <a:pt x="402" y="496"/>
                </a:lnTo>
                <a:lnTo>
                  <a:pt x="402" y="493"/>
                </a:lnTo>
                <a:lnTo>
                  <a:pt x="403" y="491"/>
                </a:lnTo>
                <a:lnTo>
                  <a:pt x="404" y="488"/>
                </a:lnTo>
                <a:lnTo>
                  <a:pt x="406" y="486"/>
                </a:lnTo>
                <a:lnTo>
                  <a:pt x="408" y="484"/>
                </a:lnTo>
                <a:lnTo>
                  <a:pt x="410" y="482"/>
                </a:lnTo>
                <a:lnTo>
                  <a:pt x="414" y="481"/>
                </a:lnTo>
                <a:lnTo>
                  <a:pt x="417" y="481"/>
                </a:lnTo>
                <a:lnTo>
                  <a:pt x="682" y="481"/>
                </a:lnTo>
                <a:lnTo>
                  <a:pt x="685" y="481"/>
                </a:lnTo>
                <a:lnTo>
                  <a:pt x="688" y="482"/>
                </a:lnTo>
                <a:lnTo>
                  <a:pt x="690" y="483"/>
                </a:lnTo>
                <a:lnTo>
                  <a:pt x="692" y="486"/>
                </a:lnTo>
                <a:lnTo>
                  <a:pt x="694" y="488"/>
                </a:lnTo>
                <a:lnTo>
                  <a:pt x="695" y="491"/>
                </a:lnTo>
                <a:lnTo>
                  <a:pt x="697" y="493"/>
                </a:lnTo>
                <a:lnTo>
                  <a:pt x="697" y="496"/>
                </a:lnTo>
                <a:lnTo>
                  <a:pt x="697" y="499"/>
                </a:lnTo>
                <a:lnTo>
                  <a:pt x="695" y="503"/>
                </a:lnTo>
                <a:lnTo>
                  <a:pt x="694" y="505"/>
                </a:lnTo>
                <a:lnTo>
                  <a:pt x="692" y="507"/>
                </a:lnTo>
                <a:lnTo>
                  <a:pt x="690" y="509"/>
                </a:lnTo>
                <a:lnTo>
                  <a:pt x="688" y="510"/>
                </a:lnTo>
                <a:lnTo>
                  <a:pt x="685" y="511"/>
                </a:lnTo>
                <a:lnTo>
                  <a:pt x="682" y="511"/>
                </a:lnTo>
                <a:close/>
                <a:moveTo>
                  <a:pt x="552" y="781"/>
                </a:moveTo>
                <a:lnTo>
                  <a:pt x="553" y="766"/>
                </a:lnTo>
                <a:lnTo>
                  <a:pt x="554" y="751"/>
                </a:lnTo>
                <a:lnTo>
                  <a:pt x="555" y="736"/>
                </a:lnTo>
                <a:lnTo>
                  <a:pt x="555" y="722"/>
                </a:lnTo>
                <a:lnTo>
                  <a:pt x="556" y="700"/>
                </a:lnTo>
                <a:lnTo>
                  <a:pt x="557" y="682"/>
                </a:lnTo>
                <a:lnTo>
                  <a:pt x="558" y="667"/>
                </a:lnTo>
                <a:lnTo>
                  <a:pt x="561" y="654"/>
                </a:lnTo>
                <a:lnTo>
                  <a:pt x="563" y="648"/>
                </a:lnTo>
                <a:lnTo>
                  <a:pt x="565" y="644"/>
                </a:lnTo>
                <a:lnTo>
                  <a:pt x="568" y="640"/>
                </a:lnTo>
                <a:lnTo>
                  <a:pt x="570" y="637"/>
                </a:lnTo>
                <a:lnTo>
                  <a:pt x="573" y="635"/>
                </a:lnTo>
                <a:lnTo>
                  <a:pt x="578" y="633"/>
                </a:lnTo>
                <a:lnTo>
                  <a:pt x="581" y="632"/>
                </a:lnTo>
                <a:lnTo>
                  <a:pt x="586" y="631"/>
                </a:lnTo>
                <a:lnTo>
                  <a:pt x="594" y="632"/>
                </a:lnTo>
                <a:lnTo>
                  <a:pt x="601" y="635"/>
                </a:lnTo>
                <a:lnTo>
                  <a:pt x="603" y="637"/>
                </a:lnTo>
                <a:lnTo>
                  <a:pt x="606" y="639"/>
                </a:lnTo>
                <a:lnTo>
                  <a:pt x="608" y="642"/>
                </a:lnTo>
                <a:lnTo>
                  <a:pt x="610" y="645"/>
                </a:lnTo>
                <a:lnTo>
                  <a:pt x="613" y="654"/>
                </a:lnTo>
                <a:lnTo>
                  <a:pt x="614" y="665"/>
                </a:lnTo>
                <a:lnTo>
                  <a:pt x="615" y="678"/>
                </a:lnTo>
                <a:lnTo>
                  <a:pt x="616" y="696"/>
                </a:lnTo>
                <a:lnTo>
                  <a:pt x="617" y="717"/>
                </a:lnTo>
                <a:lnTo>
                  <a:pt x="619" y="740"/>
                </a:lnTo>
                <a:lnTo>
                  <a:pt x="621" y="751"/>
                </a:lnTo>
                <a:lnTo>
                  <a:pt x="626" y="762"/>
                </a:lnTo>
                <a:lnTo>
                  <a:pt x="630" y="773"/>
                </a:lnTo>
                <a:lnTo>
                  <a:pt x="635" y="782"/>
                </a:lnTo>
                <a:lnTo>
                  <a:pt x="552" y="781"/>
                </a:lnTo>
                <a:close/>
                <a:moveTo>
                  <a:pt x="435" y="301"/>
                </a:moveTo>
                <a:lnTo>
                  <a:pt x="682" y="301"/>
                </a:lnTo>
                <a:lnTo>
                  <a:pt x="685" y="301"/>
                </a:lnTo>
                <a:lnTo>
                  <a:pt x="688" y="302"/>
                </a:lnTo>
                <a:lnTo>
                  <a:pt x="690" y="303"/>
                </a:lnTo>
                <a:lnTo>
                  <a:pt x="692" y="305"/>
                </a:lnTo>
                <a:lnTo>
                  <a:pt x="694" y="308"/>
                </a:lnTo>
                <a:lnTo>
                  <a:pt x="695" y="310"/>
                </a:lnTo>
                <a:lnTo>
                  <a:pt x="697" y="313"/>
                </a:lnTo>
                <a:lnTo>
                  <a:pt x="697" y="316"/>
                </a:lnTo>
                <a:lnTo>
                  <a:pt x="697" y="319"/>
                </a:lnTo>
                <a:lnTo>
                  <a:pt x="695" y="321"/>
                </a:lnTo>
                <a:lnTo>
                  <a:pt x="694" y="325"/>
                </a:lnTo>
                <a:lnTo>
                  <a:pt x="692" y="327"/>
                </a:lnTo>
                <a:lnTo>
                  <a:pt x="690" y="329"/>
                </a:lnTo>
                <a:lnTo>
                  <a:pt x="688" y="330"/>
                </a:lnTo>
                <a:lnTo>
                  <a:pt x="685" y="331"/>
                </a:lnTo>
                <a:lnTo>
                  <a:pt x="682" y="331"/>
                </a:lnTo>
                <a:lnTo>
                  <a:pt x="435" y="331"/>
                </a:lnTo>
                <a:lnTo>
                  <a:pt x="433" y="331"/>
                </a:lnTo>
                <a:lnTo>
                  <a:pt x="430" y="330"/>
                </a:lnTo>
                <a:lnTo>
                  <a:pt x="427" y="329"/>
                </a:lnTo>
                <a:lnTo>
                  <a:pt x="424" y="327"/>
                </a:lnTo>
                <a:lnTo>
                  <a:pt x="423" y="325"/>
                </a:lnTo>
                <a:lnTo>
                  <a:pt x="421" y="321"/>
                </a:lnTo>
                <a:lnTo>
                  <a:pt x="421" y="319"/>
                </a:lnTo>
                <a:lnTo>
                  <a:pt x="420" y="316"/>
                </a:lnTo>
                <a:lnTo>
                  <a:pt x="421" y="313"/>
                </a:lnTo>
                <a:lnTo>
                  <a:pt x="421" y="310"/>
                </a:lnTo>
                <a:lnTo>
                  <a:pt x="423" y="308"/>
                </a:lnTo>
                <a:lnTo>
                  <a:pt x="424" y="305"/>
                </a:lnTo>
                <a:lnTo>
                  <a:pt x="427" y="303"/>
                </a:lnTo>
                <a:lnTo>
                  <a:pt x="430" y="302"/>
                </a:lnTo>
                <a:lnTo>
                  <a:pt x="433" y="301"/>
                </a:lnTo>
                <a:lnTo>
                  <a:pt x="435" y="301"/>
                </a:lnTo>
                <a:close/>
                <a:moveTo>
                  <a:pt x="454" y="151"/>
                </a:moveTo>
                <a:lnTo>
                  <a:pt x="530" y="151"/>
                </a:lnTo>
                <a:lnTo>
                  <a:pt x="534" y="151"/>
                </a:lnTo>
                <a:lnTo>
                  <a:pt x="536" y="152"/>
                </a:lnTo>
                <a:lnTo>
                  <a:pt x="539" y="153"/>
                </a:lnTo>
                <a:lnTo>
                  <a:pt x="541" y="155"/>
                </a:lnTo>
                <a:lnTo>
                  <a:pt x="542" y="157"/>
                </a:lnTo>
                <a:lnTo>
                  <a:pt x="544" y="160"/>
                </a:lnTo>
                <a:lnTo>
                  <a:pt x="545" y="163"/>
                </a:lnTo>
                <a:lnTo>
                  <a:pt x="545" y="166"/>
                </a:lnTo>
                <a:lnTo>
                  <a:pt x="545" y="169"/>
                </a:lnTo>
                <a:lnTo>
                  <a:pt x="544" y="171"/>
                </a:lnTo>
                <a:lnTo>
                  <a:pt x="542" y="175"/>
                </a:lnTo>
                <a:lnTo>
                  <a:pt x="541" y="177"/>
                </a:lnTo>
                <a:lnTo>
                  <a:pt x="539" y="178"/>
                </a:lnTo>
                <a:lnTo>
                  <a:pt x="536" y="180"/>
                </a:lnTo>
                <a:lnTo>
                  <a:pt x="534" y="180"/>
                </a:lnTo>
                <a:lnTo>
                  <a:pt x="530" y="181"/>
                </a:lnTo>
                <a:lnTo>
                  <a:pt x="454" y="181"/>
                </a:lnTo>
                <a:lnTo>
                  <a:pt x="451" y="180"/>
                </a:lnTo>
                <a:lnTo>
                  <a:pt x="449" y="180"/>
                </a:lnTo>
                <a:lnTo>
                  <a:pt x="446" y="178"/>
                </a:lnTo>
                <a:lnTo>
                  <a:pt x="444" y="177"/>
                </a:lnTo>
                <a:lnTo>
                  <a:pt x="441" y="175"/>
                </a:lnTo>
                <a:lnTo>
                  <a:pt x="440" y="171"/>
                </a:lnTo>
                <a:lnTo>
                  <a:pt x="439" y="169"/>
                </a:lnTo>
                <a:lnTo>
                  <a:pt x="439" y="166"/>
                </a:lnTo>
                <a:lnTo>
                  <a:pt x="439" y="163"/>
                </a:lnTo>
                <a:lnTo>
                  <a:pt x="440" y="160"/>
                </a:lnTo>
                <a:lnTo>
                  <a:pt x="441" y="157"/>
                </a:lnTo>
                <a:lnTo>
                  <a:pt x="444" y="155"/>
                </a:lnTo>
                <a:lnTo>
                  <a:pt x="446" y="153"/>
                </a:lnTo>
                <a:lnTo>
                  <a:pt x="449" y="152"/>
                </a:lnTo>
                <a:lnTo>
                  <a:pt x="451" y="151"/>
                </a:lnTo>
                <a:lnTo>
                  <a:pt x="454" y="151"/>
                </a:lnTo>
                <a:close/>
                <a:moveTo>
                  <a:pt x="879" y="12"/>
                </a:moveTo>
                <a:lnTo>
                  <a:pt x="874" y="7"/>
                </a:lnTo>
                <a:lnTo>
                  <a:pt x="869" y="4"/>
                </a:lnTo>
                <a:lnTo>
                  <a:pt x="864" y="2"/>
                </a:lnTo>
                <a:lnTo>
                  <a:pt x="858" y="1"/>
                </a:lnTo>
                <a:lnTo>
                  <a:pt x="858" y="0"/>
                </a:lnTo>
                <a:lnTo>
                  <a:pt x="375" y="0"/>
                </a:lnTo>
                <a:lnTo>
                  <a:pt x="366" y="1"/>
                </a:lnTo>
                <a:lnTo>
                  <a:pt x="359" y="4"/>
                </a:lnTo>
                <a:lnTo>
                  <a:pt x="351" y="7"/>
                </a:lnTo>
                <a:lnTo>
                  <a:pt x="345" y="14"/>
                </a:lnTo>
                <a:lnTo>
                  <a:pt x="341" y="18"/>
                </a:lnTo>
                <a:lnTo>
                  <a:pt x="337" y="22"/>
                </a:lnTo>
                <a:lnTo>
                  <a:pt x="335" y="28"/>
                </a:lnTo>
                <a:lnTo>
                  <a:pt x="333" y="33"/>
                </a:lnTo>
                <a:lnTo>
                  <a:pt x="330" y="44"/>
                </a:lnTo>
                <a:lnTo>
                  <a:pt x="328" y="55"/>
                </a:lnTo>
                <a:lnTo>
                  <a:pt x="326" y="72"/>
                </a:lnTo>
                <a:lnTo>
                  <a:pt x="326" y="81"/>
                </a:lnTo>
                <a:lnTo>
                  <a:pt x="326" y="96"/>
                </a:lnTo>
                <a:lnTo>
                  <a:pt x="326" y="135"/>
                </a:lnTo>
                <a:lnTo>
                  <a:pt x="324" y="193"/>
                </a:lnTo>
                <a:lnTo>
                  <a:pt x="321" y="265"/>
                </a:lnTo>
                <a:lnTo>
                  <a:pt x="317" y="347"/>
                </a:lnTo>
                <a:lnTo>
                  <a:pt x="311" y="434"/>
                </a:lnTo>
                <a:lnTo>
                  <a:pt x="305" y="477"/>
                </a:lnTo>
                <a:lnTo>
                  <a:pt x="301" y="520"/>
                </a:lnTo>
                <a:lnTo>
                  <a:pt x="295" y="562"/>
                </a:lnTo>
                <a:lnTo>
                  <a:pt x="288" y="601"/>
                </a:lnTo>
                <a:lnTo>
                  <a:pt x="105" y="601"/>
                </a:lnTo>
                <a:lnTo>
                  <a:pt x="94" y="602"/>
                </a:lnTo>
                <a:lnTo>
                  <a:pt x="84" y="606"/>
                </a:lnTo>
                <a:lnTo>
                  <a:pt x="76" y="610"/>
                </a:lnTo>
                <a:lnTo>
                  <a:pt x="68" y="616"/>
                </a:lnTo>
                <a:lnTo>
                  <a:pt x="64" y="621"/>
                </a:lnTo>
                <a:lnTo>
                  <a:pt x="61" y="625"/>
                </a:lnTo>
                <a:lnTo>
                  <a:pt x="59" y="630"/>
                </a:lnTo>
                <a:lnTo>
                  <a:pt x="57" y="636"/>
                </a:lnTo>
                <a:lnTo>
                  <a:pt x="53" y="647"/>
                </a:lnTo>
                <a:lnTo>
                  <a:pt x="51" y="661"/>
                </a:lnTo>
                <a:lnTo>
                  <a:pt x="50" y="675"/>
                </a:lnTo>
                <a:lnTo>
                  <a:pt x="50" y="690"/>
                </a:lnTo>
                <a:lnTo>
                  <a:pt x="50" y="706"/>
                </a:lnTo>
                <a:lnTo>
                  <a:pt x="51" y="722"/>
                </a:lnTo>
                <a:lnTo>
                  <a:pt x="52" y="753"/>
                </a:lnTo>
                <a:lnTo>
                  <a:pt x="51" y="784"/>
                </a:lnTo>
                <a:lnTo>
                  <a:pt x="49" y="797"/>
                </a:lnTo>
                <a:lnTo>
                  <a:pt x="46" y="810"/>
                </a:lnTo>
                <a:lnTo>
                  <a:pt x="44" y="816"/>
                </a:lnTo>
                <a:lnTo>
                  <a:pt x="42" y="821"/>
                </a:lnTo>
                <a:lnTo>
                  <a:pt x="38" y="825"/>
                </a:lnTo>
                <a:lnTo>
                  <a:pt x="35" y="830"/>
                </a:lnTo>
                <a:lnTo>
                  <a:pt x="29" y="835"/>
                </a:lnTo>
                <a:lnTo>
                  <a:pt x="20" y="839"/>
                </a:lnTo>
                <a:lnTo>
                  <a:pt x="11" y="841"/>
                </a:lnTo>
                <a:lnTo>
                  <a:pt x="0" y="842"/>
                </a:lnTo>
                <a:lnTo>
                  <a:pt x="0" y="872"/>
                </a:lnTo>
                <a:lnTo>
                  <a:pt x="465" y="872"/>
                </a:lnTo>
                <a:lnTo>
                  <a:pt x="474" y="871"/>
                </a:lnTo>
                <a:lnTo>
                  <a:pt x="482" y="870"/>
                </a:lnTo>
                <a:lnTo>
                  <a:pt x="490" y="869"/>
                </a:lnTo>
                <a:lnTo>
                  <a:pt x="496" y="867"/>
                </a:lnTo>
                <a:lnTo>
                  <a:pt x="503" y="865"/>
                </a:lnTo>
                <a:lnTo>
                  <a:pt x="509" y="862"/>
                </a:lnTo>
                <a:lnTo>
                  <a:pt x="514" y="859"/>
                </a:lnTo>
                <a:lnTo>
                  <a:pt x="520" y="854"/>
                </a:lnTo>
                <a:lnTo>
                  <a:pt x="528" y="846"/>
                </a:lnTo>
                <a:lnTo>
                  <a:pt x="535" y="836"/>
                </a:lnTo>
                <a:lnTo>
                  <a:pt x="541" y="824"/>
                </a:lnTo>
                <a:lnTo>
                  <a:pt x="545" y="812"/>
                </a:lnTo>
                <a:lnTo>
                  <a:pt x="706" y="812"/>
                </a:lnTo>
                <a:lnTo>
                  <a:pt x="712" y="811"/>
                </a:lnTo>
                <a:lnTo>
                  <a:pt x="717" y="810"/>
                </a:lnTo>
                <a:lnTo>
                  <a:pt x="722" y="809"/>
                </a:lnTo>
                <a:lnTo>
                  <a:pt x="728" y="807"/>
                </a:lnTo>
                <a:lnTo>
                  <a:pt x="737" y="802"/>
                </a:lnTo>
                <a:lnTo>
                  <a:pt x="746" y="793"/>
                </a:lnTo>
                <a:lnTo>
                  <a:pt x="753" y="786"/>
                </a:lnTo>
                <a:lnTo>
                  <a:pt x="760" y="776"/>
                </a:lnTo>
                <a:lnTo>
                  <a:pt x="766" y="764"/>
                </a:lnTo>
                <a:lnTo>
                  <a:pt x="773" y="751"/>
                </a:lnTo>
                <a:lnTo>
                  <a:pt x="778" y="737"/>
                </a:lnTo>
                <a:lnTo>
                  <a:pt x="783" y="722"/>
                </a:lnTo>
                <a:lnTo>
                  <a:pt x="788" y="706"/>
                </a:lnTo>
                <a:lnTo>
                  <a:pt x="792" y="689"/>
                </a:lnTo>
                <a:lnTo>
                  <a:pt x="800" y="652"/>
                </a:lnTo>
                <a:lnTo>
                  <a:pt x="807" y="611"/>
                </a:lnTo>
                <a:lnTo>
                  <a:pt x="813" y="568"/>
                </a:lnTo>
                <a:lnTo>
                  <a:pt x="818" y="522"/>
                </a:lnTo>
                <a:lnTo>
                  <a:pt x="821" y="475"/>
                </a:lnTo>
                <a:lnTo>
                  <a:pt x="824" y="427"/>
                </a:lnTo>
                <a:lnTo>
                  <a:pt x="826" y="378"/>
                </a:lnTo>
                <a:lnTo>
                  <a:pt x="827" y="330"/>
                </a:lnTo>
                <a:lnTo>
                  <a:pt x="828" y="236"/>
                </a:lnTo>
                <a:lnTo>
                  <a:pt x="828" y="150"/>
                </a:lnTo>
                <a:lnTo>
                  <a:pt x="900" y="151"/>
                </a:lnTo>
                <a:lnTo>
                  <a:pt x="900" y="136"/>
                </a:lnTo>
                <a:lnTo>
                  <a:pt x="901" y="115"/>
                </a:lnTo>
                <a:lnTo>
                  <a:pt x="900" y="78"/>
                </a:lnTo>
                <a:lnTo>
                  <a:pt x="898" y="59"/>
                </a:lnTo>
                <a:lnTo>
                  <a:pt x="894" y="41"/>
                </a:lnTo>
                <a:lnTo>
                  <a:pt x="891" y="32"/>
                </a:lnTo>
                <a:lnTo>
                  <a:pt x="887" y="23"/>
                </a:lnTo>
                <a:lnTo>
                  <a:pt x="883" y="17"/>
                </a:lnTo>
                <a:lnTo>
                  <a:pt x="879" y="12"/>
                </a:lnTo>
                <a:close/>
              </a:path>
            </a:pathLst>
          </a:custGeom>
          <a:solidFill>
            <a:srgbClr val="07306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14">
            <a:extLst>
              <a:ext uri="{FF2B5EF4-FFF2-40B4-BE49-F238E27FC236}">
                <a16:creationId xmlns:a16="http://schemas.microsoft.com/office/drawing/2014/main" id="{BE512D20-95A9-4115-9A9A-7319CF254070}"/>
              </a:ext>
            </a:extLst>
          </p:cNvPr>
          <p:cNvGrpSpPr/>
          <p:nvPr/>
        </p:nvGrpSpPr>
        <p:grpSpPr>
          <a:xfrm>
            <a:off x="5357416" y="3041671"/>
            <a:ext cx="866774" cy="888885"/>
            <a:chOff x="5229225" y="3143250"/>
            <a:chExt cx="866774" cy="888885"/>
          </a:xfrm>
        </p:grpSpPr>
        <p:sp>
          <p:nvSpPr>
            <p:cNvPr id="14" name="Rectangle 13">
              <a:extLst>
                <a:ext uri="{FF2B5EF4-FFF2-40B4-BE49-F238E27FC236}">
                  <a16:creationId xmlns:a16="http://schemas.microsoft.com/office/drawing/2014/main" id="{5F3361B4-7DE3-4929-B7BF-028FDC4C3F67}"/>
                </a:ext>
              </a:extLst>
            </p:cNvPr>
            <p:cNvSpPr/>
            <p:nvPr/>
          </p:nvSpPr>
          <p:spPr>
            <a:xfrm rot="10800000">
              <a:off x="5229225" y="3143250"/>
              <a:ext cx="866774" cy="888885"/>
            </a:xfrm>
            <a:prstGeom prst="rect">
              <a:avLst/>
            </a:prstGeom>
            <a:solidFill>
              <a:srgbClr val="073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8" name="Group 47">
              <a:extLst>
                <a:ext uri="{FF2B5EF4-FFF2-40B4-BE49-F238E27FC236}">
                  <a16:creationId xmlns:a16="http://schemas.microsoft.com/office/drawing/2014/main" id="{43BB5E2A-146D-4F57-8BBC-F33697342A05}"/>
                </a:ext>
              </a:extLst>
            </p:cNvPr>
            <p:cNvGrpSpPr/>
            <p:nvPr/>
          </p:nvGrpSpPr>
          <p:grpSpPr>
            <a:xfrm>
              <a:off x="5416549" y="3341630"/>
              <a:ext cx="492125" cy="492127"/>
              <a:chOff x="5465763" y="1943100"/>
              <a:chExt cx="287337" cy="287338"/>
            </a:xfrm>
            <a:solidFill>
              <a:schemeClr val="bg1"/>
            </a:solidFill>
          </p:grpSpPr>
          <p:sp>
            <p:nvSpPr>
              <p:cNvPr id="49" name="Freeform 1026">
                <a:extLst>
                  <a:ext uri="{FF2B5EF4-FFF2-40B4-BE49-F238E27FC236}">
                    <a16:creationId xmlns:a16="http://schemas.microsoft.com/office/drawing/2014/main" id="{D770D21B-7F3C-4089-9356-F8B367E58E09}"/>
                  </a:ext>
                </a:extLst>
              </p:cNvPr>
              <p:cNvSpPr>
                <a:spLocks noEditPoints="1"/>
              </p:cNvSpPr>
              <p:nvPr/>
            </p:nvSpPr>
            <p:spPr bwMode="auto">
              <a:xfrm>
                <a:off x="5610225" y="1943100"/>
                <a:ext cx="142875" cy="190500"/>
              </a:xfrm>
              <a:custGeom>
                <a:avLst/>
                <a:gdLst>
                  <a:gd name="T0" fmla="*/ 228 w 361"/>
                  <a:gd name="T1" fmla="*/ 133 h 481"/>
                  <a:gd name="T2" fmla="*/ 228 w 361"/>
                  <a:gd name="T3" fmla="*/ 12 h 481"/>
                  <a:gd name="T4" fmla="*/ 349 w 361"/>
                  <a:gd name="T5" fmla="*/ 133 h 481"/>
                  <a:gd name="T6" fmla="*/ 228 w 361"/>
                  <a:gd name="T7" fmla="*/ 133 h 481"/>
                  <a:gd name="T8" fmla="*/ 358 w 361"/>
                  <a:gd name="T9" fmla="*/ 125 h 481"/>
                  <a:gd name="T10" fmla="*/ 237 w 361"/>
                  <a:gd name="T11" fmla="*/ 3 h 481"/>
                  <a:gd name="T12" fmla="*/ 234 w 361"/>
                  <a:gd name="T13" fmla="*/ 1 h 481"/>
                  <a:gd name="T14" fmla="*/ 228 w 361"/>
                  <a:gd name="T15" fmla="*/ 0 h 481"/>
                  <a:gd name="T16" fmla="*/ 11 w 361"/>
                  <a:gd name="T17" fmla="*/ 0 h 481"/>
                  <a:gd name="T18" fmla="*/ 7 w 361"/>
                  <a:gd name="T19" fmla="*/ 1 h 481"/>
                  <a:gd name="T20" fmla="*/ 3 w 361"/>
                  <a:gd name="T21" fmla="*/ 4 h 481"/>
                  <a:gd name="T22" fmla="*/ 1 w 361"/>
                  <a:gd name="T23" fmla="*/ 7 h 481"/>
                  <a:gd name="T24" fmla="*/ 0 w 361"/>
                  <a:gd name="T25" fmla="*/ 12 h 481"/>
                  <a:gd name="T26" fmla="*/ 0 w 361"/>
                  <a:gd name="T27" fmla="*/ 470 h 481"/>
                  <a:gd name="T28" fmla="*/ 1 w 361"/>
                  <a:gd name="T29" fmla="*/ 474 h 481"/>
                  <a:gd name="T30" fmla="*/ 3 w 361"/>
                  <a:gd name="T31" fmla="*/ 478 h 481"/>
                  <a:gd name="T32" fmla="*/ 7 w 361"/>
                  <a:gd name="T33" fmla="*/ 480 h 481"/>
                  <a:gd name="T34" fmla="*/ 11 w 361"/>
                  <a:gd name="T35" fmla="*/ 481 h 481"/>
                  <a:gd name="T36" fmla="*/ 349 w 361"/>
                  <a:gd name="T37" fmla="*/ 481 h 481"/>
                  <a:gd name="T38" fmla="*/ 354 w 361"/>
                  <a:gd name="T39" fmla="*/ 480 h 481"/>
                  <a:gd name="T40" fmla="*/ 357 w 361"/>
                  <a:gd name="T41" fmla="*/ 478 h 481"/>
                  <a:gd name="T42" fmla="*/ 360 w 361"/>
                  <a:gd name="T43" fmla="*/ 474 h 481"/>
                  <a:gd name="T44" fmla="*/ 361 w 361"/>
                  <a:gd name="T45" fmla="*/ 470 h 481"/>
                  <a:gd name="T46" fmla="*/ 361 w 361"/>
                  <a:gd name="T47" fmla="*/ 133 h 481"/>
                  <a:gd name="T48" fmla="*/ 360 w 361"/>
                  <a:gd name="T49" fmla="*/ 129 h 481"/>
                  <a:gd name="T50" fmla="*/ 358 w 361"/>
                  <a:gd name="T51" fmla="*/ 12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1" h="481">
                    <a:moveTo>
                      <a:pt x="228" y="133"/>
                    </a:moveTo>
                    <a:lnTo>
                      <a:pt x="228" y="12"/>
                    </a:lnTo>
                    <a:lnTo>
                      <a:pt x="349" y="133"/>
                    </a:lnTo>
                    <a:lnTo>
                      <a:pt x="228" y="133"/>
                    </a:lnTo>
                    <a:close/>
                    <a:moveTo>
                      <a:pt x="358" y="125"/>
                    </a:moveTo>
                    <a:lnTo>
                      <a:pt x="237" y="3"/>
                    </a:lnTo>
                    <a:lnTo>
                      <a:pt x="234" y="1"/>
                    </a:lnTo>
                    <a:lnTo>
                      <a:pt x="228" y="0"/>
                    </a:lnTo>
                    <a:lnTo>
                      <a:pt x="11" y="0"/>
                    </a:lnTo>
                    <a:lnTo>
                      <a:pt x="7" y="1"/>
                    </a:lnTo>
                    <a:lnTo>
                      <a:pt x="3" y="4"/>
                    </a:lnTo>
                    <a:lnTo>
                      <a:pt x="1" y="7"/>
                    </a:lnTo>
                    <a:lnTo>
                      <a:pt x="0" y="12"/>
                    </a:lnTo>
                    <a:lnTo>
                      <a:pt x="0" y="470"/>
                    </a:lnTo>
                    <a:lnTo>
                      <a:pt x="1" y="474"/>
                    </a:lnTo>
                    <a:lnTo>
                      <a:pt x="3" y="478"/>
                    </a:lnTo>
                    <a:lnTo>
                      <a:pt x="7" y="480"/>
                    </a:lnTo>
                    <a:lnTo>
                      <a:pt x="11" y="481"/>
                    </a:lnTo>
                    <a:lnTo>
                      <a:pt x="349" y="481"/>
                    </a:lnTo>
                    <a:lnTo>
                      <a:pt x="354" y="480"/>
                    </a:lnTo>
                    <a:lnTo>
                      <a:pt x="357" y="478"/>
                    </a:lnTo>
                    <a:lnTo>
                      <a:pt x="360" y="474"/>
                    </a:lnTo>
                    <a:lnTo>
                      <a:pt x="361" y="470"/>
                    </a:lnTo>
                    <a:lnTo>
                      <a:pt x="361" y="133"/>
                    </a:lnTo>
                    <a:lnTo>
                      <a:pt x="360" y="129"/>
                    </a:lnTo>
                    <a:lnTo>
                      <a:pt x="358"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27">
                <a:extLst>
                  <a:ext uri="{FF2B5EF4-FFF2-40B4-BE49-F238E27FC236}">
                    <a16:creationId xmlns:a16="http://schemas.microsoft.com/office/drawing/2014/main" id="{39C8180E-C06E-4D72-A6E0-FB1F3197BC01}"/>
                  </a:ext>
                </a:extLst>
              </p:cNvPr>
              <p:cNvSpPr>
                <a:spLocks noEditPoints="1"/>
              </p:cNvSpPr>
              <p:nvPr/>
            </p:nvSpPr>
            <p:spPr bwMode="auto">
              <a:xfrm>
                <a:off x="5465763" y="2133600"/>
                <a:ext cx="58738" cy="96838"/>
              </a:xfrm>
              <a:custGeom>
                <a:avLst/>
                <a:gdLst>
                  <a:gd name="T0" fmla="*/ 73 w 146"/>
                  <a:gd name="T1" fmla="*/ 191 h 242"/>
                  <a:gd name="T2" fmla="*/ 69 w 146"/>
                  <a:gd name="T3" fmla="*/ 191 h 242"/>
                  <a:gd name="T4" fmla="*/ 65 w 146"/>
                  <a:gd name="T5" fmla="*/ 189 h 242"/>
                  <a:gd name="T6" fmla="*/ 61 w 146"/>
                  <a:gd name="T7" fmla="*/ 187 h 242"/>
                  <a:gd name="T8" fmla="*/ 58 w 146"/>
                  <a:gd name="T9" fmla="*/ 185 h 242"/>
                  <a:gd name="T10" fmla="*/ 55 w 146"/>
                  <a:gd name="T11" fmla="*/ 182 h 242"/>
                  <a:gd name="T12" fmla="*/ 54 w 146"/>
                  <a:gd name="T13" fmla="*/ 178 h 242"/>
                  <a:gd name="T14" fmla="*/ 52 w 146"/>
                  <a:gd name="T15" fmla="*/ 174 h 242"/>
                  <a:gd name="T16" fmla="*/ 52 w 146"/>
                  <a:gd name="T17" fmla="*/ 170 h 242"/>
                  <a:gd name="T18" fmla="*/ 52 w 146"/>
                  <a:gd name="T19" fmla="*/ 165 h 242"/>
                  <a:gd name="T20" fmla="*/ 54 w 146"/>
                  <a:gd name="T21" fmla="*/ 161 h 242"/>
                  <a:gd name="T22" fmla="*/ 55 w 146"/>
                  <a:gd name="T23" fmla="*/ 157 h 242"/>
                  <a:gd name="T24" fmla="*/ 58 w 146"/>
                  <a:gd name="T25" fmla="*/ 154 h 242"/>
                  <a:gd name="T26" fmla="*/ 61 w 146"/>
                  <a:gd name="T27" fmla="*/ 151 h 242"/>
                  <a:gd name="T28" fmla="*/ 65 w 146"/>
                  <a:gd name="T29" fmla="*/ 149 h 242"/>
                  <a:gd name="T30" fmla="*/ 69 w 146"/>
                  <a:gd name="T31" fmla="*/ 148 h 242"/>
                  <a:gd name="T32" fmla="*/ 73 w 146"/>
                  <a:gd name="T33" fmla="*/ 147 h 242"/>
                  <a:gd name="T34" fmla="*/ 78 w 146"/>
                  <a:gd name="T35" fmla="*/ 148 h 242"/>
                  <a:gd name="T36" fmla="*/ 82 w 146"/>
                  <a:gd name="T37" fmla="*/ 149 h 242"/>
                  <a:gd name="T38" fmla="*/ 85 w 146"/>
                  <a:gd name="T39" fmla="*/ 151 h 242"/>
                  <a:gd name="T40" fmla="*/ 88 w 146"/>
                  <a:gd name="T41" fmla="*/ 154 h 242"/>
                  <a:gd name="T42" fmla="*/ 91 w 146"/>
                  <a:gd name="T43" fmla="*/ 157 h 242"/>
                  <a:gd name="T44" fmla="*/ 93 w 146"/>
                  <a:gd name="T45" fmla="*/ 161 h 242"/>
                  <a:gd name="T46" fmla="*/ 94 w 146"/>
                  <a:gd name="T47" fmla="*/ 165 h 242"/>
                  <a:gd name="T48" fmla="*/ 95 w 146"/>
                  <a:gd name="T49" fmla="*/ 170 h 242"/>
                  <a:gd name="T50" fmla="*/ 94 w 146"/>
                  <a:gd name="T51" fmla="*/ 174 h 242"/>
                  <a:gd name="T52" fmla="*/ 93 w 146"/>
                  <a:gd name="T53" fmla="*/ 178 h 242"/>
                  <a:gd name="T54" fmla="*/ 91 w 146"/>
                  <a:gd name="T55" fmla="*/ 182 h 242"/>
                  <a:gd name="T56" fmla="*/ 88 w 146"/>
                  <a:gd name="T57" fmla="*/ 185 h 242"/>
                  <a:gd name="T58" fmla="*/ 85 w 146"/>
                  <a:gd name="T59" fmla="*/ 187 h 242"/>
                  <a:gd name="T60" fmla="*/ 82 w 146"/>
                  <a:gd name="T61" fmla="*/ 189 h 242"/>
                  <a:gd name="T62" fmla="*/ 78 w 146"/>
                  <a:gd name="T63" fmla="*/ 191 h 242"/>
                  <a:gd name="T64" fmla="*/ 73 w 146"/>
                  <a:gd name="T65" fmla="*/ 191 h 242"/>
                  <a:gd name="T66" fmla="*/ 134 w 146"/>
                  <a:gd name="T67" fmla="*/ 0 h 242"/>
                  <a:gd name="T68" fmla="*/ 12 w 146"/>
                  <a:gd name="T69" fmla="*/ 0 h 242"/>
                  <a:gd name="T70" fmla="*/ 8 w 146"/>
                  <a:gd name="T71" fmla="*/ 1 h 242"/>
                  <a:gd name="T72" fmla="*/ 4 w 146"/>
                  <a:gd name="T73" fmla="*/ 4 h 242"/>
                  <a:gd name="T74" fmla="*/ 1 w 146"/>
                  <a:gd name="T75" fmla="*/ 9 h 242"/>
                  <a:gd name="T76" fmla="*/ 0 w 146"/>
                  <a:gd name="T77" fmla="*/ 13 h 242"/>
                  <a:gd name="T78" fmla="*/ 0 w 146"/>
                  <a:gd name="T79" fmla="*/ 230 h 242"/>
                  <a:gd name="T80" fmla="*/ 1 w 146"/>
                  <a:gd name="T81" fmla="*/ 235 h 242"/>
                  <a:gd name="T82" fmla="*/ 4 w 146"/>
                  <a:gd name="T83" fmla="*/ 238 h 242"/>
                  <a:gd name="T84" fmla="*/ 8 w 146"/>
                  <a:gd name="T85" fmla="*/ 241 h 242"/>
                  <a:gd name="T86" fmla="*/ 12 w 146"/>
                  <a:gd name="T87" fmla="*/ 242 h 242"/>
                  <a:gd name="T88" fmla="*/ 134 w 146"/>
                  <a:gd name="T89" fmla="*/ 242 h 242"/>
                  <a:gd name="T90" fmla="*/ 139 w 146"/>
                  <a:gd name="T91" fmla="*/ 241 h 242"/>
                  <a:gd name="T92" fmla="*/ 143 w 146"/>
                  <a:gd name="T93" fmla="*/ 238 h 242"/>
                  <a:gd name="T94" fmla="*/ 145 w 146"/>
                  <a:gd name="T95" fmla="*/ 235 h 242"/>
                  <a:gd name="T96" fmla="*/ 146 w 146"/>
                  <a:gd name="T97" fmla="*/ 230 h 242"/>
                  <a:gd name="T98" fmla="*/ 146 w 146"/>
                  <a:gd name="T99" fmla="*/ 13 h 242"/>
                  <a:gd name="T100" fmla="*/ 145 w 146"/>
                  <a:gd name="T101" fmla="*/ 9 h 242"/>
                  <a:gd name="T102" fmla="*/ 143 w 146"/>
                  <a:gd name="T103" fmla="*/ 4 h 242"/>
                  <a:gd name="T104" fmla="*/ 139 w 146"/>
                  <a:gd name="T105" fmla="*/ 1 h 242"/>
                  <a:gd name="T106" fmla="*/ 134 w 146"/>
                  <a:gd name="T10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242">
                    <a:moveTo>
                      <a:pt x="73" y="191"/>
                    </a:moveTo>
                    <a:lnTo>
                      <a:pt x="69" y="191"/>
                    </a:lnTo>
                    <a:lnTo>
                      <a:pt x="65" y="189"/>
                    </a:lnTo>
                    <a:lnTo>
                      <a:pt x="61" y="187"/>
                    </a:lnTo>
                    <a:lnTo>
                      <a:pt x="58" y="185"/>
                    </a:lnTo>
                    <a:lnTo>
                      <a:pt x="55" y="182"/>
                    </a:lnTo>
                    <a:lnTo>
                      <a:pt x="54" y="178"/>
                    </a:lnTo>
                    <a:lnTo>
                      <a:pt x="52" y="174"/>
                    </a:lnTo>
                    <a:lnTo>
                      <a:pt x="52" y="170"/>
                    </a:lnTo>
                    <a:lnTo>
                      <a:pt x="52" y="165"/>
                    </a:lnTo>
                    <a:lnTo>
                      <a:pt x="54" y="161"/>
                    </a:lnTo>
                    <a:lnTo>
                      <a:pt x="55" y="157"/>
                    </a:lnTo>
                    <a:lnTo>
                      <a:pt x="58" y="154"/>
                    </a:lnTo>
                    <a:lnTo>
                      <a:pt x="61" y="151"/>
                    </a:lnTo>
                    <a:lnTo>
                      <a:pt x="65" y="149"/>
                    </a:lnTo>
                    <a:lnTo>
                      <a:pt x="69" y="148"/>
                    </a:lnTo>
                    <a:lnTo>
                      <a:pt x="73" y="147"/>
                    </a:lnTo>
                    <a:lnTo>
                      <a:pt x="78" y="148"/>
                    </a:lnTo>
                    <a:lnTo>
                      <a:pt x="82" y="149"/>
                    </a:lnTo>
                    <a:lnTo>
                      <a:pt x="85" y="151"/>
                    </a:lnTo>
                    <a:lnTo>
                      <a:pt x="88" y="154"/>
                    </a:lnTo>
                    <a:lnTo>
                      <a:pt x="91" y="157"/>
                    </a:lnTo>
                    <a:lnTo>
                      <a:pt x="93" y="161"/>
                    </a:lnTo>
                    <a:lnTo>
                      <a:pt x="94" y="165"/>
                    </a:lnTo>
                    <a:lnTo>
                      <a:pt x="95" y="170"/>
                    </a:lnTo>
                    <a:lnTo>
                      <a:pt x="94" y="174"/>
                    </a:lnTo>
                    <a:lnTo>
                      <a:pt x="93" y="178"/>
                    </a:lnTo>
                    <a:lnTo>
                      <a:pt x="91" y="182"/>
                    </a:lnTo>
                    <a:lnTo>
                      <a:pt x="88" y="185"/>
                    </a:lnTo>
                    <a:lnTo>
                      <a:pt x="85" y="187"/>
                    </a:lnTo>
                    <a:lnTo>
                      <a:pt x="82" y="189"/>
                    </a:lnTo>
                    <a:lnTo>
                      <a:pt x="78" y="191"/>
                    </a:lnTo>
                    <a:lnTo>
                      <a:pt x="73" y="191"/>
                    </a:lnTo>
                    <a:close/>
                    <a:moveTo>
                      <a:pt x="134" y="0"/>
                    </a:moveTo>
                    <a:lnTo>
                      <a:pt x="12" y="0"/>
                    </a:lnTo>
                    <a:lnTo>
                      <a:pt x="8" y="1"/>
                    </a:lnTo>
                    <a:lnTo>
                      <a:pt x="4" y="4"/>
                    </a:lnTo>
                    <a:lnTo>
                      <a:pt x="1" y="9"/>
                    </a:lnTo>
                    <a:lnTo>
                      <a:pt x="0" y="13"/>
                    </a:lnTo>
                    <a:lnTo>
                      <a:pt x="0" y="230"/>
                    </a:lnTo>
                    <a:lnTo>
                      <a:pt x="1" y="235"/>
                    </a:lnTo>
                    <a:lnTo>
                      <a:pt x="4" y="238"/>
                    </a:lnTo>
                    <a:lnTo>
                      <a:pt x="8" y="241"/>
                    </a:lnTo>
                    <a:lnTo>
                      <a:pt x="12" y="242"/>
                    </a:lnTo>
                    <a:lnTo>
                      <a:pt x="134" y="242"/>
                    </a:lnTo>
                    <a:lnTo>
                      <a:pt x="139" y="241"/>
                    </a:lnTo>
                    <a:lnTo>
                      <a:pt x="143" y="238"/>
                    </a:lnTo>
                    <a:lnTo>
                      <a:pt x="145" y="235"/>
                    </a:lnTo>
                    <a:lnTo>
                      <a:pt x="146" y="230"/>
                    </a:lnTo>
                    <a:lnTo>
                      <a:pt x="146" y="13"/>
                    </a:lnTo>
                    <a:lnTo>
                      <a:pt x="145" y="9"/>
                    </a:lnTo>
                    <a:lnTo>
                      <a:pt x="143" y="4"/>
                    </a:lnTo>
                    <a:lnTo>
                      <a:pt x="139" y="1"/>
                    </a:ln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28">
                <a:extLst>
                  <a:ext uri="{FF2B5EF4-FFF2-40B4-BE49-F238E27FC236}">
                    <a16:creationId xmlns:a16="http://schemas.microsoft.com/office/drawing/2014/main" id="{0FCB190D-F0AF-4062-BFB0-D0C5EB21C367}"/>
                  </a:ext>
                </a:extLst>
              </p:cNvPr>
              <p:cNvSpPr>
                <a:spLocks/>
              </p:cNvSpPr>
              <p:nvPr/>
            </p:nvSpPr>
            <p:spPr bwMode="auto">
              <a:xfrm>
                <a:off x="5529263" y="2143125"/>
                <a:ext cx="214313" cy="77788"/>
              </a:xfrm>
              <a:custGeom>
                <a:avLst/>
                <a:gdLst>
                  <a:gd name="T0" fmla="*/ 305 w 541"/>
                  <a:gd name="T1" fmla="*/ 72 h 193"/>
                  <a:gd name="T2" fmla="*/ 303 w 541"/>
                  <a:gd name="T3" fmla="*/ 72 h 193"/>
                  <a:gd name="T4" fmla="*/ 301 w 541"/>
                  <a:gd name="T5" fmla="*/ 72 h 193"/>
                  <a:gd name="T6" fmla="*/ 246 w 541"/>
                  <a:gd name="T7" fmla="*/ 72 h 193"/>
                  <a:gd name="T8" fmla="*/ 245 w 541"/>
                  <a:gd name="T9" fmla="*/ 71 h 193"/>
                  <a:gd name="T10" fmla="*/ 243 w 541"/>
                  <a:gd name="T11" fmla="*/ 69 h 193"/>
                  <a:gd name="T12" fmla="*/ 235 w 541"/>
                  <a:gd name="T13" fmla="*/ 62 h 193"/>
                  <a:gd name="T14" fmla="*/ 225 w 541"/>
                  <a:gd name="T15" fmla="*/ 52 h 193"/>
                  <a:gd name="T16" fmla="*/ 214 w 541"/>
                  <a:gd name="T17" fmla="*/ 42 h 193"/>
                  <a:gd name="T18" fmla="*/ 200 w 541"/>
                  <a:gd name="T19" fmla="*/ 31 h 193"/>
                  <a:gd name="T20" fmla="*/ 184 w 541"/>
                  <a:gd name="T21" fmla="*/ 21 h 193"/>
                  <a:gd name="T22" fmla="*/ 165 w 541"/>
                  <a:gd name="T23" fmla="*/ 12 h 193"/>
                  <a:gd name="T24" fmla="*/ 155 w 541"/>
                  <a:gd name="T25" fmla="*/ 9 h 193"/>
                  <a:gd name="T26" fmla="*/ 144 w 541"/>
                  <a:gd name="T27" fmla="*/ 5 h 193"/>
                  <a:gd name="T28" fmla="*/ 133 w 541"/>
                  <a:gd name="T29" fmla="*/ 2 h 193"/>
                  <a:gd name="T30" fmla="*/ 120 w 541"/>
                  <a:gd name="T31" fmla="*/ 0 h 193"/>
                  <a:gd name="T32" fmla="*/ 119 w 541"/>
                  <a:gd name="T33" fmla="*/ 0 h 193"/>
                  <a:gd name="T34" fmla="*/ 118 w 541"/>
                  <a:gd name="T35" fmla="*/ 0 h 193"/>
                  <a:gd name="T36" fmla="*/ 12 w 541"/>
                  <a:gd name="T37" fmla="*/ 0 h 193"/>
                  <a:gd name="T38" fmla="*/ 7 w 541"/>
                  <a:gd name="T39" fmla="*/ 1 h 193"/>
                  <a:gd name="T40" fmla="*/ 3 w 541"/>
                  <a:gd name="T41" fmla="*/ 4 h 193"/>
                  <a:gd name="T42" fmla="*/ 1 w 541"/>
                  <a:gd name="T43" fmla="*/ 7 h 193"/>
                  <a:gd name="T44" fmla="*/ 0 w 541"/>
                  <a:gd name="T45" fmla="*/ 12 h 193"/>
                  <a:gd name="T46" fmla="*/ 0 w 541"/>
                  <a:gd name="T47" fmla="*/ 180 h 193"/>
                  <a:gd name="T48" fmla="*/ 1 w 541"/>
                  <a:gd name="T49" fmla="*/ 185 h 193"/>
                  <a:gd name="T50" fmla="*/ 3 w 541"/>
                  <a:gd name="T51" fmla="*/ 190 h 193"/>
                  <a:gd name="T52" fmla="*/ 7 w 541"/>
                  <a:gd name="T53" fmla="*/ 192 h 193"/>
                  <a:gd name="T54" fmla="*/ 12 w 541"/>
                  <a:gd name="T55" fmla="*/ 193 h 193"/>
                  <a:gd name="T56" fmla="*/ 528 w 541"/>
                  <a:gd name="T57" fmla="*/ 193 h 193"/>
                  <a:gd name="T58" fmla="*/ 533 w 541"/>
                  <a:gd name="T59" fmla="*/ 192 h 193"/>
                  <a:gd name="T60" fmla="*/ 536 w 541"/>
                  <a:gd name="T61" fmla="*/ 190 h 193"/>
                  <a:gd name="T62" fmla="*/ 539 w 541"/>
                  <a:gd name="T63" fmla="*/ 185 h 193"/>
                  <a:gd name="T64" fmla="*/ 541 w 541"/>
                  <a:gd name="T65" fmla="*/ 180 h 193"/>
                  <a:gd name="T66" fmla="*/ 539 w 541"/>
                  <a:gd name="T67" fmla="*/ 174 h 193"/>
                  <a:gd name="T68" fmla="*/ 538 w 541"/>
                  <a:gd name="T69" fmla="*/ 169 h 193"/>
                  <a:gd name="T70" fmla="*/ 537 w 541"/>
                  <a:gd name="T71" fmla="*/ 163 h 193"/>
                  <a:gd name="T72" fmla="*/ 535 w 541"/>
                  <a:gd name="T73" fmla="*/ 158 h 193"/>
                  <a:gd name="T74" fmla="*/ 532 w 541"/>
                  <a:gd name="T75" fmla="*/ 152 h 193"/>
                  <a:gd name="T76" fmla="*/ 528 w 541"/>
                  <a:gd name="T77" fmla="*/ 147 h 193"/>
                  <a:gd name="T78" fmla="*/ 524 w 541"/>
                  <a:gd name="T79" fmla="*/ 142 h 193"/>
                  <a:gd name="T80" fmla="*/ 519 w 541"/>
                  <a:gd name="T81" fmla="*/ 136 h 193"/>
                  <a:gd name="T82" fmla="*/ 511 w 541"/>
                  <a:gd name="T83" fmla="*/ 128 h 193"/>
                  <a:gd name="T84" fmla="*/ 503 w 541"/>
                  <a:gd name="T85" fmla="*/ 122 h 193"/>
                  <a:gd name="T86" fmla="*/ 493 w 541"/>
                  <a:gd name="T87" fmla="*/ 116 h 193"/>
                  <a:gd name="T88" fmla="*/ 481 w 541"/>
                  <a:gd name="T89" fmla="*/ 110 h 193"/>
                  <a:gd name="T90" fmla="*/ 470 w 541"/>
                  <a:gd name="T91" fmla="*/ 104 h 193"/>
                  <a:gd name="T92" fmla="*/ 458 w 541"/>
                  <a:gd name="T93" fmla="*/ 99 h 193"/>
                  <a:gd name="T94" fmla="*/ 445 w 541"/>
                  <a:gd name="T95" fmla="*/ 94 h 193"/>
                  <a:gd name="T96" fmla="*/ 431 w 541"/>
                  <a:gd name="T97" fmla="*/ 90 h 193"/>
                  <a:gd name="T98" fmla="*/ 417 w 541"/>
                  <a:gd name="T99" fmla="*/ 86 h 193"/>
                  <a:gd name="T100" fmla="*/ 402 w 541"/>
                  <a:gd name="T101" fmla="*/ 82 h 193"/>
                  <a:gd name="T102" fmla="*/ 387 w 541"/>
                  <a:gd name="T103" fmla="*/ 79 h 193"/>
                  <a:gd name="T104" fmla="*/ 370 w 541"/>
                  <a:gd name="T105" fmla="*/ 76 h 193"/>
                  <a:gd name="T106" fmla="*/ 355 w 541"/>
                  <a:gd name="T107" fmla="*/ 74 h 193"/>
                  <a:gd name="T108" fmla="*/ 339 w 541"/>
                  <a:gd name="T109" fmla="*/ 73 h 193"/>
                  <a:gd name="T110" fmla="*/ 321 w 541"/>
                  <a:gd name="T111" fmla="*/ 72 h 193"/>
                  <a:gd name="T112" fmla="*/ 305 w 541"/>
                  <a:gd name="T113" fmla="*/ 7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1" h="193">
                    <a:moveTo>
                      <a:pt x="305" y="72"/>
                    </a:moveTo>
                    <a:lnTo>
                      <a:pt x="303" y="72"/>
                    </a:lnTo>
                    <a:lnTo>
                      <a:pt x="301" y="72"/>
                    </a:lnTo>
                    <a:lnTo>
                      <a:pt x="246" y="72"/>
                    </a:lnTo>
                    <a:lnTo>
                      <a:pt x="245" y="71"/>
                    </a:lnTo>
                    <a:lnTo>
                      <a:pt x="243" y="69"/>
                    </a:lnTo>
                    <a:lnTo>
                      <a:pt x="235" y="62"/>
                    </a:lnTo>
                    <a:lnTo>
                      <a:pt x="225" y="52"/>
                    </a:lnTo>
                    <a:lnTo>
                      <a:pt x="214" y="42"/>
                    </a:lnTo>
                    <a:lnTo>
                      <a:pt x="200" y="31"/>
                    </a:lnTo>
                    <a:lnTo>
                      <a:pt x="184" y="21"/>
                    </a:lnTo>
                    <a:lnTo>
                      <a:pt x="165" y="12"/>
                    </a:lnTo>
                    <a:lnTo>
                      <a:pt x="155" y="9"/>
                    </a:lnTo>
                    <a:lnTo>
                      <a:pt x="144" y="5"/>
                    </a:lnTo>
                    <a:lnTo>
                      <a:pt x="133" y="2"/>
                    </a:lnTo>
                    <a:lnTo>
                      <a:pt x="120" y="0"/>
                    </a:lnTo>
                    <a:lnTo>
                      <a:pt x="119" y="0"/>
                    </a:lnTo>
                    <a:lnTo>
                      <a:pt x="118" y="0"/>
                    </a:lnTo>
                    <a:lnTo>
                      <a:pt x="12" y="0"/>
                    </a:lnTo>
                    <a:lnTo>
                      <a:pt x="7" y="1"/>
                    </a:lnTo>
                    <a:lnTo>
                      <a:pt x="3" y="4"/>
                    </a:lnTo>
                    <a:lnTo>
                      <a:pt x="1" y="7"/>
                    </a:lnTo>
                    <a:lnTo>
                      <a:pt x="0" y="12"/>
                    </a:lnTo>
                    <a:lnTo>
                      <a:pt x="0" y="180"/>
                    </a:lnTo>
                    <a:lnTo>
                      <a:pt x="1" y="185"/>
                    </a:lnTo>
                    <a:lnTo>
                      <a:pt x="3" y="190"/>
                    </a:lnTo>
                    <a:lnTo>
                      <a:pt x="7" y="192"/>
                    </a:lnTo>
                    <a:lnTo>
                      <a:pt x="12" y="193"/>
                    </a:lnTo>
                    <a:lnTo>
                      <a:pt x="528" y="193"/>
                    </a:lnTo>
                    <a:lnTo>
                      <a:pt x="533" y="192"/>
                    </a:lnTo>
                    <a:lnTo>
                      <a:pt x="536" y="190"/>
                    </a:lnTo>
                    <a:lnTo>
                      <a:pt x="539" y="185"/>
                    </a:lnTo>
                    <a:lnTo>
                      <a:pt x="541" y="180"/>
                    </a:lnTo>
                    <a:lnTo>
                      <a:pt x="539" y="174"/>
                    </a:lnTo>
                    <a:lnTo>
                      <a:pt x="538" y="169"/>
                    </a:lnTo>
                    <a:lnTo>
                      <a:pt x="537" y="163"/>
                    </a:lnTo>
                    <a:lnTo>
                      <a:pt x="535" y="158"/>
                    </a:lnTo>
                    <a:lnTo>
                      <a:pt x="532" y="152"/>
                    </a:lnTo>
                    <a:lnTo>
                      <a:pt x="528" y="147"/>
                    </a:lnTo>
                    <a:lnTo>
                      <a:pt x="524" y="142"/>
                    </a:lnTo>
                    <a:lnTo>
                      <a:pt x="519" y="136"/>
                    </a:lnTo>
                    <a:lnTo>
                      <a:pt x="511" y="128"/>
                    </a:lnTo>
                    <a:lnTo>
                      <a:pt x="503" y="122"/>
                    </a:lnTo>
                    <a:lnTo>
                      <a:pt x="493" y="116"/>
                    </a:lnTo>
                    <a:lnTo>
                      <a:pt x="481" y="110"/>
                    </a:lnTo>
                    <a:lnTo>
                      <a:pt x="470" y="104"/>
                    </a:lnTo>
                    <a:lnTo>
                      <a:pt x="458" y="99"/>
                    </a:lnTo>
                    <a:lnTo>
                      <a:pt x="445" y="94"/>
                    </a:lnTo>
                    <a:lnTo>
                      <a:pt x="431" y="90"/>
                    </a:lnTo>
                    <a:lnTo>
                      <a:pt x="417" y="86"/>
                    </a:lnTo>
                    <a:lnTo>
                      <a:pt x="402" y="82"/>
                    </a:lnTo>
                    <a:lnTo>
                      <a:pt x="387" y="79"/>
                    </a:lnTo>
                    <a:lnTo>
                      <a:pt x="370" y="76"/>
                    </a:lnTo>
                    <a:lnTo>
                      <a:pt x="355" y="74"/>
                    </a:lnTo>
                    <a:lnTo>
                      <a:pt x="339" y="73"/>
                    </a:lnTo>
                    <a:lnTo>
                      <a:pt x="321" y="72"/>
                    </a:lnTo>
                    <a:lnTo>
                      <a:pt x="30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3" name="Rectangle 52">
            <a:extLst>
              <a:ext uri="{FF2B5EF4-FFF2-40B4-BE49-F238E27FC236}">
                <a16:creationId xmlns:a16="http://schemas.microsoft.com/office/drawing/2014/main" id="{EBB20DCD-7C23-425D-A36A-C3EF6128B7C3}"/>
              </a:ext>
            </a:extLst>
          </p:cNvPr>
          <p:cNvSpPr/>
          <p:nvPr/>
        </p:nvSpPr>
        <p:spPr>
          <a:xfrm flipH="1">
            <a:off x="1120546" y="3511848"/>
            <a:ext cx="1076339" cy="1077218"/>
          </a:xfrm>
          <a:prstGeom prst="rect">
            <a:avLst/>
          </a:prstGeom>
        </p:spPr>
        <p:txBody>
          <a:bodyPr wrap="square" lIns="0" tIns="0" rIns="0" bIns="0">
            <a:spAutoFit/>
          </a:bodyPr>
          <a:lstStyle/>
          <a:p>
            <a:r>
              <a:rPr lang="en-ID" sz="1400" b="1" i="1" u="sng" dirty="0">
                <a:solidFill>
                  <a:srgbClr val="073061"/>
                </a:solidFill>
                <a:latin typeface="Segoe UI" panose="020B0502040204020203" pitchFamily="34" charset="0"/>
                <a:cs typeface="Segoe UI" panose="020B0502040204020203" pitchFamily="34" charset="0"/>
              </a:rPr>
              <a:t>Tech Stack</a:t>
            </a:r>
          </a:p>
          <a:p>
            <a:r>
              <a:rPr lang="en-ID" sz="1400" dirty="0">
                <a:solidFill>
                  <a:srgbClr val="073061"/>
                </a:solidFill>
                <a:latin typeface="Segoe UI" panose="020B0502040204020203" pitchFamily="34" charset="0"/>
                <a:cs typeface="Segoe UI" panose="020B0502040204020203" pitchFamily="34" charset="0"/>
              </a:rPr>
              <a:t>TensorFlow</a:t>
            </a:r>
          </a:p>
          <a:p>
            <a:r>
              <a:rPr lang="en-ID" sz="1400" dirty="0">
                <a:solidFill>
                  <a:srgbClr val="073061"/>
                </a:solidFill>
                <a:latin typeface="Segoe UI" panose="020B0502040204020203" pitchFamily="34" charset="0"/>
                <a:cs typeface="Segoe UI" panose="020B0502040204020203" pitchFamily="34" charset="0"/>
              </a:rPr>
              <a:t>Flask</a:t>
            </a:r>
          </a:p>
          <a:p>
            <a:r>
              <a:rPr lang="en-ID" sz="1400" dirty="0">
                <a:solidFill>
                  <a:srgbClr val="073061"/>
                </a:solidFill>
                <a:latin typeface="Segoe UI" panose="020B0502040204020203" pitchFamily="34" charset="0"/>
                <a:cs typeface="Segoe UI" panose="020B0502040204020203" pitchFamily="34" charset="0"/>
              </a:rPr>
              <a:t>Blynk</a:t>
            </a:r>
          </a:p>
          <a:p>
            <a:r>
              <a:rPr lang="en-ID" sz="1400" dirty="0">
                <a:solidFill>
                  <a:srgbClr val="073061"/>
                </a:solidFill>
                <a:latin typeface="Segoe UI" panose="020B0502040204020203" pitchFamily="34" charset="0"/>
                <a:cs typeface="Segoe UI" panose="020B0502040204020203" pitchFamily="34" charset="0"/>
              </a:rPr>
              <a:t>Thingspeak</a:t>
            </a:r>
          </a:p>
        </p:txBody>
      </p:sp>
      <p:sp>
        <p:nvSpPr>
          <p:cNvPr id="60" name="Rectangle 59">
            <a:extLst>
              <a:ext uri="{FF2B5EF4-FFF2-40B4-BE49-F238E27FC236}">
                <a16:creationId xmlns:a16="http://schemas.microsoft.com/office/drawing/2014/main" id="{A148395E-861F-46E8-B218-D7552E45D394}"/>
              </a:ext>
            </a:extLst>
          </p:cNvPr>
          <p:cNvSpPr/>
          <p:nvPr/>
        </p:nvSpPr>
        <p:spPr>
          <a:xfrm flipH="1">
            <a:off x="2384209" y="3501009"/>
            <a:ext cx="1904375" cy="1077218"/>
          </a:xfrm>
          <a:prstGeom prst="rect">
            <a:avLst/>
          </a:prstGeom>
        </p:spPr>
        <p:txBody>
          <a:bodyPr wrap="square" lIns="0" tIns="0" rIns="0" bIns="0">
            <a:spAutoFit/>
          </a:bodyPr>
          <a:lstStyle/>
          <a:p>
            <a:r>
              <a:rPr lang="en-ID" sz="1400" b="1" i="1" u="sng" dirty="0">
                <a:solidFill>
                  <a:srgbClr val="073061"/>
                </a:solidFill>
                <a:effectLst/>
                <a:latin typeface="Segoe UI" panose="020B0502040204020203" pitchFamily="34" charset="0"/>
                <a:cs typeface="Segoe UI" panose="020B0502040204020203" pitchFamily="34" charset="0"/>
              </a:rPr>
              <a:t>Resources Used</a:t>
            </a:r>
          </a:p>
          <a:p>
            <a:r>
              <a:rPr lang="en-ID" sz="1400" dirty="0">
                <a:solidFill>
                  <a:srgbClr val="073061"/>
                </a:solidFill>
                <a:latin typeface="Segoe UI" panose="020B0502040204020203" pitchFamily="34" charset="0"/>
                <a:cs typeface="Segoe UI" panose="020B0502040204020203" pitchFamily="34" charset="0"/>
              </a:rPr>
              <a:t>ESP8266</a:t>
            </a:r>
          </a:p>
          <a:p>
            <a:r>
              <a:rPr lang="en-ID" sz="1400" dirty="0">
                <a:solidFill>
                  <a:srgbClr val="073061"/>
                </a:solidFill>
                <a:latin typeface="Segoe UI" panose="020B0502040204020203" pitchFamily="34" charset="0"/>
                <a:cs typeface="Segoe UI" panose="020B0502040204020203" pitchFamily="34" charset="0"/>
              </a:rPr>
              <a:t>GPS Module</a:t>
            </a:r>
          </a:p>
          <a:p>
            <a:r>
              <a:rPr lang="en-ID" sz="1400" dirty="0">
                <a:solidFill>
                  <a:srgbClr val="073061"/>
                </a:solidFill>
                <a:latin typeface="Segoe UI" panose="020B0502040204020203" pitchFamily="34" charset="0"/>
                <a:cs typeface="Segoe UI" panose="020B0502040204020203" pitchFamily="34" charset="0"/>
              </a:rPr>
              <a:t>IFTTT</a:t>
            </a:r>
          </a:p>
          <a:p>
            <a:r>
              <a:rPr lang="en-ID" sz="1400" dirty="0">
                <a:solidFill>
                  <a:srgbClr val="073061"/>
                </a:solidFill>
                <a:latin typeface="Segoe UI" panose="020B0502040204020203" pitchFamily="34" charset="0"/>
                <a:cs typeface="Segoe UI" panose="020B0502040204020203" pitchFamily="34" charset="0"/>
              </a:rPr>
              <a:t>Various sensors</a:t>
            </a:r>
          </a:p>
        </p:txBody>
      </p:sp>
      <p:sp>
        <p:nvSpPr>
          <p:cNvPr id="68" name="Rectangle 67">
            <a:extLst>
              <a:ext uri="{FF2B5EF4-FFF2-40B4-BE49-F238E27FC236}">
                <a16:creationId xmlns:a16="http://schemas.microsoft.com/office/drawing/2014/main" id="{1E6C75F9-70D5-482F-9608-D7F56C4F71B4}"/>
              </a:ext>
            </a:extLst>
          </p:cNvPr>
          <p:cNvSpPr/>
          <p:nvPr/>
        </p:nvSpPr>
        <p:spPr>
          <a:xfrm flipH="1">
            <a:off x="6283324" y="2705294"/>
            <a:ext cx="5021929" cy="2800767"/>
          </a:xfrm>
          <a:prstGeom prst="rect">
            <a:avLst/>
          </a:prstGeom>
        </p:spPr>
        <p:txBody>
          <a:bodyPr wrap="square" lIns="0" tIns="0" rIns="0" bIns="0">
            <a:spAutoFit/>
          </a:bodyPr>
          <a:lstStyle/>
          <a:p>
            <a:pPr algn="just"/>
            <a:r>
              <a:rPr lang="en-US" sz="1400" b="0" i="0" dirty="0">
                <a:solidFill>
                  <a:schemeClr val="tx1">
                    <a:lumMod val="75000"/>
                    <a:lumOff val="25000"/>
                  </a:schemeClr>
                </a:solidFill>
                <a:effectLst/>
                <a:latin typeface="Segoe UI" panose="020B0502040204020203" pitchFamily="34" charset="0"/>
                <a:cs typeface="Segoe UI" panose="020B0502040204020203" pitchFamily="34" charset="0"/>
              </a:rPr>
              <a:t>The basic objective of the idea is </a:t>
            </a:r>
            <a:r>
              <a:rPr lang="en-US" sz="1400" dirty="0">
                <a:solidFill>
                  <a:schemeClr val="tx1">
                    <a:lumMod val="75000"/>
                    <a:lumOff val="25000"/>
                  </a:schemeClr>
                </a:solidFill>
                <a:latin typeface="Segoe UI" panose="020B0502040204020203" pitchFamily="34" charset="0"/>
                <a:cs typeface="Segoe UI" panose="020B0502040204020203" pitchFamily="34" charset="0"/>
              </a:rPr>
              <a:t>to </a:t>
            </a:r>
            <a:r>
              <a:rPr lang="en-US" sz="1400" dirty="0">
                <a:solidFill>
                  <a:srgbClr val="2C2F34"/>
                </a:solidFill>
                <a:latin typeface="-apple-system"/>
                <a:cs typeface="Segoe UI" panose="020B0502040204020203" pitchFamily="34" charset="0"/>
              </a:rPr>
              <a:t>measure </a:t>
            </a:r>
            <a:r>
              <a:rPr lang="en-US" sz="1400" b="0" i="0" dirty="0">
                <a:solidFill>
                  <a:srgbClr val="2C2F34"/>
                </a:solidFill>
                <a:effectLst/>
                <a:latin typeface="-apple-system"/>
              </a:rPr>
              <a:t>patient health parameters such as body temperature, heart rate (BPM), blood oxygen levels (</a:t>
            </a:r>
            <a:r>
              <a:rPr lang="en-US" sz="1400" b="0" i="0" dirty="0">
                <a:solidFill>
                  <a:srgbClr val="FCB900"/>
                </a:solidFill>
                <a:effectLst/>
                <a:latin typeface="-apple-system"/>
              </a:rPr>
              <a:t>Sp02</a:t>
            </a:r>
            <a:r>
              <a:rPr lang="en-US" sz="1400" b="0" i="0" dirty="0">
                <a:solidFill>
                  <a:srgbClr val="2C2F34"/>
                </a:solidFill>
                <a:effectLst/>
                <a:latin typeface="-apple-system"/>
              </a:rPr>
              <a:t>) through a wearable device and send it to a cloud platform so that it can be monitor from any device (like </a:t>
            </a:r>
            <a:r>
              <a:rPr lang="en-US" sz="1400" b="0" i="0" dirty="0">
                <a:solidFill>
                  <a:srgbClr val="00D084"/>
                </a:solidFill>
                <a:effectLst/>
                <a:latin typeface="-apple-system"/>
              </a:rPr>
              <a:t>Smartphone, PC, Laptop, Smart TV</a:t>
            </a:r>
            <a:r>
              <a:rPr lang="en-US" sz="1400" b="0" i="0" dirty="0">
                <a:solidFill>
                  <a:srgbClr val="2C2F34"/>
                </a:solidFill>
                <a:effectLst/>
                <a:latin typeface="-apple-system"/>
              </a:rPr>
              <a:t>,.) that support browsing capabilities.</a:t>
            </a:r>
            <a:r>
              <a:rPr lang="en-US" sz="1400" dirty="0">
                <a:solidFill>
                  <a:srgbClr val="2C2F34"/>
                </a:solidFill>
                <a:latin typeface="-apple-system"/>
              </a:rPr>
              <a:t> </a:t>
            </a:r>
          </a:p>
          <a:p>
            <a:pPr algn="just"/>
            <a:r>
              <a:rPr lang="en-US" sz="1400" dirty="0">
                <a:solidFill>
                  <a:srgbClr val="2C2F34"/>
                </a:solidFill>
                <a:latin typeface="-apple-system"/>
              </a:rPr>
              <a:t>The device is IoT enabled and can send the alert to the doctor and call ambulance when needed so that the medical help can be provided at time.</a:t>
            </a:r>
            <a:endParaRPr lang="en-US" sz="1400" b="0" i="0" dirty="0">
              <a:solidFill>
                <a:srgbClr val="2C2F34"/>
              </a:solidFill>
              <a:effectLst/>
              <a:latin typeface="-apple-system"/>
            </a:endParaRPr>
          </a:p>
          <a:p>
            <a:pPr algn="just"/>
            <a:r>
              <a:rPr lang="en-US" sz="1400" b="0" i="0" dirty="0">
                <a:solidFill>
                  <a:srgbClr val="2C2F34"/>
                </a:solidFill>
                <a:effectLst/>
                <a:latin typeface="-apple-system"/>
              </a:rPr>
              <a:t> Artificial intelligence </a:t>
            </a:r>
            <a:r>
              <a:rPr lang="en-US" sz="1400" dirty="0">
                <a:solidFill>
                  <a:srgbClr val="2C2F34"/>
                </a:solidFill>
                <a:latin typeface="-apple-system"/>
              </a:rPr>
              <a:t>a</a:t>
            </a:r>
            <a:r>
              <a:rPr lang="en-US" sz="1400" b="0" i="0" dirty="0">
                <a:solidFill>
                  <a:srgbClr val="2C2F34"/>
                </a:solidFill>
                <a:effectLst/>
                <a:latin typeface="-apple-system"/>
              </a:rPr>
              <a:t>lgorithm is then applied to the collected data to analyze the condition of patient so that necessary action can be taken at time. It is also able to predict </a:t>
            </a:r>
            <a:r>
              <a:rPr lang="en-US" sz="1400" b="1" i="0" dirty="0">
                <a:solidFill>
                  <a:srgbClr val="2C2F34"/>
                </a:solidFill>
                <a:effectLst/>
                <a:latin typeface="-apple-system"/>
              </a:rPr>
              <a:t>heart attack, pneumonia, malaria, cancer and othe</a:t>
            </a:r>
            <a:r>
              <a:rPr lang="en-US" sz="1400" b="1" dirty="0">
                <a:solidFill>
                  <a:srgbClr val="2C2F34"/>
                </a:solidFill>
                <a:latin typeface="-apple-system"/>
              </a:rPr>
              <a:t>r major diseases </a:t>
            </a:r>
            <a:r>
              <a:rPr lang="en-US" sz="1400" dirty="0">
                <a:solidFill>
                  <a:srgbClr val="2C2F34"/>
                </a:solidFill>
                <a:latin typeface="-apple-system"/>
              </a:rPr>
              <a:t>so that required action can be taken. </a:t>
            </a:r>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6" name="Rectangle 65">
            <a:extLst>
              <a:ext uri="{FF2B5EF4-FFF2-40B4-BE49-F238E27FC236}">
                <a16:creationId xmlns:a16="http://schemas.microsoft.com/office/drawing/2014/main" id="{149CA19D-D82C-4767-8998-EB5CE62DC625}"/>
              </a:ext>
            </a:extLst>
          </p:cNvPr>
          <p:cNvSpPr/>
          <p:nvPr/>
        </p:nvSpPr>
        <p:spPr>
          <a:xfrm flipH="1">
            <a:off x="7945780" y="2050801"/>
            <a:ext cx="3206623" cy="215444"/>
          </a:xfrm>
          <a:prstGeom prst="rect">
            <a:avLst/>
          </a:prstGeom>
        </p:spPr>
        <p:txBody>
          <a:bodyPr wrap="square" lIns="0" tIns="0" rIns="0" bIns="0">
            <a:spAutoFit/>
          </a:bodyPr>
          <a:lstStyle/>
          <a:p>
            <a:pPr algn="r"/>
            <a:r>
              <a:rPr lang="en-ID" sz="1400" b="1" i="0" dirty="0">
                <a:solidFill>
                  <a:schemeClr val="tx1">
                    <a:lumMod val="75000"/>
                    <a:lumOff val="25000"/>
                  </a:schemeClr>
                </a:solidFill>
                <a:effectLst/>
                <a:latin typeface="Segoe UI" panose="020B0502040204020203" pitchFamily="34" charset="0"/>
                <a:cs typeface="Segoe UI" panose="020B0502040204020203" pitchFamily="34" charset="0"/>
              </a:rPr>
              <a:t>IDEA INTRODUCTION</a:t>
            </a:r>
            <a:endParaRPr lang="en-ID" sz="1400" b="1"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70" name="Group 69">
            <a:extLst>
              <a:ext uri="{FF2B5EF4-FFF2-40B4-BE49-F238E27FC236}">
                <a16:creationId xmlns:a16="http://schemas.microsoft.com/office/drawing/2014/main" id="{D4765C7F-4CF3-4C0A-BD0A-FE0E682B0CA2}"/>
              </a:ext>
            </a:extLst>
          </p:cNvPr>
          <p:cNvGrpSpPr/>
          <p:nvPr/>
        </p:nvGrpSpPr>
        <p:grpSpPr>
          <a:xfrm flipH="1">
            <a:off x="10773067" y="1585536"/>
            <a:ext cx="379337" cy="377242"/>
            <a:chOff x="7018338" y="4656138"/>
            <a:chExt cx="287337" cy="285750"/>
          </a:xfrm>
          <a:solidFill>
            <a:srgbClr val="073061"/>
          </a:solidFill>
        </p:grpSpPr>
        <p:sp>
          <p:nvSpPr>
            <p:cNvPr id="71" name="Freeform 4604">
              <a:extLst>
                <a:ext uri="{FF2B5EF4-FFF2-40B4-BE49-F238E27FC236}">
                  <a16:creationId xmlns:a16="http://schemas.microsoft.com/office/drawing/2014/main" id="{DFD662D7-61BA-4574-B41C-BDF2B5043B94}"/>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05">
              <a:extLst>
                <a:ext uri="{FF2B5EF4-FFF2-40B4-BE49-F238E27FC236}">
                  <a16:creationId xmlns:a16="http://schemas.microsoft.com/office/drawing/2014/main" id="{54BDD7CA-75ED-4541-B2F7-331DDC5DED57}"/>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606">
              <a:extLst>
                <a:ext uri="{FF2B5EF4-FFF2-40B4-BE49-F238E27FC236}">
                  <a16:creationId xmlns:a16="http://schemas.microsoft.com/office/drawing/2014/main" id="{59792359-3982-4936-A5B1-24C5A94FF084}"/>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607">
              <a:extLst>
                <a:ext uri="{FF2B5EF4-FFF2-40B4-BE49-F238E27FC236}">
                  <a16:creationId xmlns:a16="http://schemas.microsoft.com/office/drawing/2014/main" id="{4159683A-C3D6-4EC4-AD8B-00E7F35BC41C}"/>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02E12550-74C9-4149-B825-6536BFB2B7DB}"/>
              </a:ext>
            </a:extLst>
          </p:cNvPr>
          <p:cNvSpPr/>
          <p:nvPr/>
        </p:nvSpPr>
        <p:spPr>
          <a:xfrm flipH="1">
            <a:off x="1110148" y="2918509"/>
            <a:ext cx="4356721" cy="215444"/>
          </a:xfrm>
          <a:prstGeom prst="rect">
            <a:avLst/>
          </a:prstGeom>
        </p:spPr>
        <p:txBody>
          <a:bodyPr wrap="square" lIns="0" tIns="0" rIns="0" bIns="0">
            <a:spAutoFit/>
          </a:bodyPr>
          <a:lstStyle/>
          <a:p>
            <a:r>
              <a:rPr lang="en-ID" sz="1400" b="1" dirty="0">
                <a:solidFill>
                  <a:srgbClr val="073061"/>
                </a:solidFill>
                <a:latin typeface="Segoe UI" panose="020B0502040204020203" pitchFamily="34" charset="0"/>
                <a:cs typeface="Segoe UI" panose="020B0502040204020203" pitchFamily="34" charset="0"/>
              </a:rPr>
              <a:t>IDEA TITLE     :-       </a:t>
            </a:r>
            <a:r>
              <a:rPr lang="en-ID" sz="1400" b="1" i="1" dirty="0">
                <a:solidFill>
                  <a:srgbClr val="073061"/>
                </a:solidFill>
                <a:latin typeface="Segoe UI" panose="020B0502040204020203" pitchFamily="34" charset="0"/>
                <a:cs typeface="Segoe UI" panose="020B0502040204020203" pitchFamily="34" charset="0"/>
              </a:rPr>
              <a:t>Health-e-AI</a:t>
            </a:r>
          </a:p>
        </p:txBody>
      </p:sp>
      <p:grpSp>
        <p:nvGrpSpPr>
          <p:cNvPr id="88" name="Group 87">
            <a:extLst>
              <a:ext uri="{FF2B5EF4-FFF2-40B4-BE49-F238E27FC236}">
                <a16:creationId xmlns:a16="http://schemas.microsoft.com/office/drawing/2014/main" id="{0C2B5953-6ADE-467C-890A-DE466F672C5C}"/>
              </a:ext>
            </a:extLst>
          </p:cNvPr>
          <p:cNvGrpSpPr/>
          <p:nvPr/>
        </p:nvGrpSpPr>
        <p:grpSpPr>
          <a:xfrm>
            <a:off x="1120546" y="3244470"/>
            <a:ext cx="4103917" cy="98276"/>
            <a:chOff x="1120546" y="3285392"/>
            <a:chExt cx="4103917" cy="98276"/>
          </a:xfrm>
        </p:grpSpPr>
        <p:cxnSp>
          <p:nvCxnSpPr>
            <p:cNvPr id="82" name="Straight Connector 81">
              <a:extLst>
                <a:ext uri="{FF2B5EF4-FFF2-40B4-BE49-F238E27FC236}">
                  <a16:creationId xmlns:a16="http://schemas.microsoft.com/office/drawing/2014/main" id="{49E00A80-2842-42F6-AAD5-C0184EF865FA}"/>
                </a:ext>
              </a:extLst>
            </p:cNvPr>
            <p:cNvCxnSpPr>
              <a:cxnSpLocks/>
            </p:cNvCxnSpPr>
            <p:nvPr/>
          </p:nvCxnSpPr>
          <p:spPr>
            <a:xfrm flipH="1">
              <a:off x="1126023" y="3334530"/>
              <a:ext cx="4098440" cy="0"/>
            </a:xfrm>
            <a:prstGeom prst="line">
              <a:avLst/>
            </a:prstGeom>
            <a:ln>
              <a:solidFill>
                <a:srgbClr val="07306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F78C09B2-737D-4B49-B8AD-4146A463FCC0}"/>
                </a:ext>
              </a:extLst>
            </p:cNvPr>
            <p:cNvSpPr/>
            <p:nvPr/>
          </p:nvSpPr>
          <p:spPr>
            <a:xfrm rot="10800000" flipH="1">
              <a:off x="1120546" y="3285393"/>
              <a:ext cx="99056" cy="98275"/>
            </a:xfrm>
            <a:prstGeom prst="ellipse">
              <a:avLst/>
            </a:prstGeom>
            <a:solidFill>
              <a:srgbClr val="78E3DB"/>
            </a:solidFill>
            <a:ln>
              <a:solidFill>
                <a:srgbClr val="073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4" name="Oval 83">
              <a:extLst>
                <a:ext uri="{FF2B5EF4-FFF2-40B4-BE49-F238E27FC236}">
                  <a16:creationId xmlns:a16="http://schemas.microsoft.com/office/drawing/2014/main" id="{FBA0C387-52BF-4928-8F7E-438242D6AB5E}"/>
                </a:ext>
              </a:extLst>
            </p:cNvPr>
            <p:cNvSpPr/>
            <p:nvPr/>
          </p:nvSpPr>
          <p:spPr>
            <a:xfrm rot="10800000" flipH="1">
              <a:off x="2604059" y="3285392"/>
              <a:ext cx="99056" cy="98275"/>
            </a:xfrm>
            <a:prstGeom prst="ellipse">
              <a:avLst/>
            </a:prstGeom>
            <a:solidFill>
              <a:srgbClr val="78E3DB"/>
            </a:solidFill>
            <a:ln>
              <a:solidFill>
                <a:srgbClr val="073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5" name="Oval 84">
              <a:extLst>
                <a:ext uri="{FF2B5EF4-FFF2-40B4-BE49-F238E27FC236}">
                  <a16:creationId xmlns:a16="http://schemas.microsoft.com/office/drawing/2014/main" id="{6782C2F0-DADC-4B3F-8C42-56623F0FD7C3}"/>
                </a:ext>
              </a:extLst>
            </p:cNvPr>
            <p:cNvSpPr/>
            <p:nvPr/>
          </p:nvSpPr>
          <p:spPr>
            <a:xfrm rot="10800000" flipH="1">
              <a:off x="4087569" y="3285392"/>
              <a:ext cx="99056" cy="98275"/>
            </a:xfrm>
            <a:prstGeom prst="ellipse">
              <a:avLst/>
            </a:prstGeom>
            <a:solidFill>
              <a:srgbClr val="78E3DB"/>
            </a:solidFill>
            <a:ln>
              <a:solidFill>
                <a:srgbClr val="073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35" name="Picture 34">
            <a:extLst>
              <a:ext uri="{FF2B5EF4-FFF2-40B4-BE49-F238E27FC236}">
                <a16:creationId xmlns:a16="http://schemas.microsoft.com/office/drawing/2014/main" id="{F359ED07-E5D5-BE4C-809F-E54C429E52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47042" y="109577"/>
            <a:ext cx="1745090" cy="1051416"/>
          </a:xfrm>
          <a:prstGeom prst="rect">
            <a:avLst/>
          </a:prstGeom>
        </p:spPr>
      </p:pic>
    </p:spTree>
    <p:extLst>
      <p:ext uri="{BB962C8B-B14F-4D97-AF65-F5344CB8AC3E}">
        <p14:creationId xmlns:p14="http://schemas.microsoft.com/office/powerpoint/2010/main" val="275896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7CAEB52-04EC-4500-85F2-89C08C8B9F27}"/>
              </a:ext>
            </a:extLst>
          </p:cNvPr>
          <p:cNvGrpSpPr/>
          <p:nvPr/>
        </p:nvGrpSpPr>
        <p:grpSpPr>
          <a:xfrm>
            <a:off x="515937" y="1801644"/>
            <a:ext cx="5180203" cy="4500563"/>
            <a:chOff x="515937" y="1844675"/>
            <a:chExt cx="5180203" cy="4500563"/>
          </a:xfrm>
        </p:grpSpPr>
        <p:sp>
          <p:nvSpPr>
            <p:cNvPr id="5" name="Rectangle 4">
              <a:extLst>
                <a:ext uri="{FF2B5EF4-FFF2-40B4-BE49-F238E27FC236}">
                  <a16:creationId xmlns:a16="http://schemas.microsoft.com/office/drawing/2014/main" id="{D677634C-24B8-43CC-94AB-119818425C28}"/>
                </a:ext>
              </a:extLst>
            </p:cNvPr>
            <p:cNvSpPr/>
            <p:nvPr/>
          </p:nvSpPr>
          <p:spPr>
            <a:xfrm>
              <a:off x="3055939" y="2149424"/>
              <a:ext cx="2640201" cy="3891064"/>
            </a:xfrm>
            <a:prstGeom prst="rect">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8AC9FB5B-C9B3-475E-B8A7-91ABE202C8A4}"/>
                </a:ext>
              </a:extLst>
            </p:cNvPr>
            <p:cNvSpPr/>
            <p:nvPr/>
          </p:nvSpPr>
          <p:spPr>
            <a:xfrm>
              <a:off x="515937" y="1844675"/>
              <a:ext cx="3027363" cy="4500563"/>
            </a:xfrm>
            <a:prstGeom prst="rect">
              <a:avLst/>
            </a:prstGeom>
            <a:solidFill>
              <a:srgbClr val="073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0" name="Picture 9" descr="A group of people sitting at a table&#10;&#10;Description automatically generated">
            <a:extLst>
              <a:ext uri="{FF2B5EF4-FFF2-40B4-BE49-F238E27FC236}">
                <a16:creationId xmlns:a16="http://schemas.microsoft.com/office/drawing/2014/main" id="{AF54DF28-55C7-41DD-B386-772A0AA311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8121" y="2479214"/>
            <a:ext cx="4430768" cy="2953846"/>
          </a:xfrm>
          <a:prstGeom prst="rect">
            <a:avLst/>
          </a:prstGeom>
        </p:spPr>
      </p:pic>
      <p:sp>
        <p:nvSpPr>
          <p:cNvPr id="2" name="Title 1">
            <a:extLst>
              <a:ext uri="{FF2B5EF4-FFF2-40B4-BE49-F238E27FC236}">
                <a16:creationId xmlns:a16="http://schemas.microsoft.com/office/drawing/2014/main" id="{FD8A3375-82A1-475C-8F2F-C48A79C58A57}"/>
              </a:ext>
            </a:extLst>
          </p:cNvPr>
          <p:cNvSpPr>
            <a:spLocks noGrp="1"/>
          </p:cNvSpPr>
          <p:nvPr>
            <p:ph type="title"/>
          </p:nvPr>
        </p:nvSpPr>
        <p:spPr>
          <a:xfrm>
            <a:off x="515937" y="643509"/>
            <a:ext cx="11196637" cy="838152"/>
          </a:xfrm>
        </p:spPr>
        <p:txBody>
          <a:bodyPr/>
          <a:lstStyle/>
          <a:p>
            <a:r>
              <a:rPr lang="en-ID" dirty="0"/>
              <a:t>Approach Towards Idea</a:t>
            </a:r>
          </a:p>
        </p:txBody>
      </p:sp>
      <p:pic>
        <p:nvPicPr>
          <p:cNvPr id="4" name="Picture 3" descr="A picture containing electronics, display&#10;&#10;Description automatically generated">
            <a:extLst>
              <a:ext uri="{FF2B5EF4-FFF2-40B4-BE49-F238E27FC236}">
                <a16:creationId xmlns:a16="http://schemas.microsoft.com/office/drawing/2014/main" id="{DF81C8D1-40DF-42DA-8051-9705A2B69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938" y="2361023"/>
            <a:ext cx="5715000" cy="3333750"/>
          </a:xfrm>
          <a:prstGeom prst="rect">
            <a:avLst/>
          </a:prstGeom>
        </p:spPr>
      </p:pic>
      <p:sp>
        <p:nvSpPr>
          <p:cNvPr id="9" name="Rectangle 8">
            <a:extLst>
              <a:ext uri="{FF2B5EF4-FFF2-40B4-BE49-F238E27FC236}">
                <a16:creationId xmlns:a16="http://schemas.microsoft.com/office/drawing/2014/main" id="{CBA30984-C88B-42B9-B52B-9A8D8ACA8896}"/>
              </a:ext>
            </a:extLst>
          </p:cNvPr>
          <p:cNvSpPr/>
          <p:nvPr/>
        </p:nvSpPr>
        <p:spPr>
          <a:xfrm>
            <a:off x="6331746" y="1475274"/>
            <a:ext cx="4633911" cy="50530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D" dirty="0">
                <a:solidFill>
                  <a:schemeClr val="tx1">
                    <a:lumMod val="75000"/>
                    <a:lumOff val="25000"/>
                  </a:schemeClr>
                </a:solidFill>
              </a:rPr>
              <a:t>Approach in Brief below</a:t>
            </a:r>
          </a:p>
        </p:txBody>
      </p:sp>
      <p:cxnSp>
        <p:nvCxnSpPr>
          <p:cNvPr id="11" name="Straight Connector 10">
            <a:extLst>
              <a:ext uri="{FF2B5EF4-FFF2-40B4-BE49-F238E27FC236}">
                <a16:creationId xmlns:a16="http://schemas.microsoft.com/office/drawing/2014/main" id="{5E30B133-08BF-4965-9DF5-C312B3ADCA52}"/>
              </a:ext>
            </a:extLst>
          </p:cNvPr>
          <p:cNvCxnSpPr>
            <a:cxnSpLocks/>
          </p:cNvCxnSpPr>
          <p:nvPr/>
        </p:nvCxnSpPr>
        <p:spPr>
          <a:xfrm>
            <a:off x="8660257" y="4455149"/>
            <a:ext cx="0" cy="1179758"/>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0EAAF4-4B6C-4675-94D7-CFA5D31CE3C6}"/>
              </a:ext>
            </a:extLst>
          </p:cNvPr>
          <p:cNvCxnSpPr>
            <a:cxnSpLocks/>
          </p:cNvCxnSpPr>
          <p:nvPr/>
        </p:nvCxnSpPr>
        <p:spPr>
          <a:xfrm>
            <a:off x="10383644" y="4455149"/>
            <a:ext cx="0" cy="1179758"/>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CC8768A-6E4E-4420-BC72-4A1D0C25AD07}"/>
              </a:ext>
            </a:extLst>
          </p:cNvPr>
          <p:cNvGrpSpPr/>
          <p:nvPr/>
        </p:nvGrpSpPr>
        <p:grpSpPr>
          <a:xfrm>
            <a:off x="8723140" y="2106394"/>
            <a:ext cx="1507987" cy="4288894"/>
            <a:chOff x="8797355" y="3965527"/>
            <a:chExt cx="1220061" cy="2246571"/>
          </a:xfrm>
        </p:grpSpPr>
        <p:sp>
          <p:nvSpPr>
            <p:cNvPr id="15" name="Rectangle 14">
              <a:extLst>
                <a:ext uri="{FF2B5EF4-FFF2-40B4-BE49-F238E27FC236}">
                  <a16:creationId xmlns:a16="http://schemas.microsoft.com/office/drawing/2014/main" id="{F5AE00CF-A709-464E-9AAA-D41D9CFE5E36}"/>
                </a:ext>
              </a:extLst>
            </p:cNvPr>
            <p:cNvSpPr/>
            <p:nvPr/>
          </p:nvSpPr>
          <p:spPr>
            <a:xfrm>
              <a:off x="8797355" y="4293618"/>
              <a:ext cx="1220061" cy="1918480"/>
            </a:xfrm>
            <a:prstGeom prst="rect">
              <a:avLst/>
            </a:prstGeom>
          </p:spPr>
          <p:txBody>
            <a:bodyPr wrap="square" lIns="0" tIns="0" rIns="0" bIns="0">
              <a:spAutoFit/>
            </a:bodyPr>
            <a:lstStyle/>
            <a:p>
              <a:r>
                <a:rPr lang="en-ID" sz="1400" b="0" i="0" dirty="0">
                  <a:solidFill>
                    <a:schemeClr val="tx1">
                      <a:lumMod val="75000"/>
                      <a:lumOff val="25000"/>
                    </a:schemeClr>
                  </a:solidFill>
                  <a:effectLst/>
                  <a:latin typeface="Segoe UI" panose="020B0502040204020203" pitchFamily="34" charset="0"/>
                  <a:cs typeface="Segoe UI" panose="020B0502040204020203" pitchFamily="34" charset="0"/>
                </a:rPr>
                <a:t>Additionally it has a panic alarm that will alert and notifies with location in emergency situation so that ambulance can be arrived at time and treatment can be provided to the patient.</a:t>
              </a:r>
            </a:p>
            <a:p>
              <a:r>
                <a:rPr lang="en-ID" sz="1400" dirty="0">
                  <a:solidFill>
                    <a:schemeClr val="tx1">
                      <a:lumMod val="75000"/>
                      <a:lumOff val="25000"/>
                    </a:schemeClr>
                  </a:solidFill>
                  <a:latin typeface="Segoe UI" panose="020B0502040204020203" pitchFamily="34" charset="0"/>
                  <a:cs typeface="Segoe UI" panose="020B0502040204020203" pitchFamily="34" charset="0"/>
                </a:rPr>
                <a:t>It also monitors the temperature &amp; humidity of patient’s surroundings.</a:t>
              </a:r>
            </a:p>
          </p:txBody>
        </p:sp>
        <p:grpSp>
          <p:nvGrpSpPr>
            <p:cNvPr id="16" name="Group 15">
              <a:extLst>
                <a:ext uri="{FF2B5EF4-FFF2-40B4-BE49-F238E27FC236}">
                  <a16:creationId xmlns:a16="http://schemas.microsoft.com/office/drawing/2014/main" id="{269913F3-D295-4C86-AB29-2E69C9B0D18E}"/>
                </a:ext>
              </a:extLst>
            </p:cNvPr>
            <p:cNvGrpSpPr/>
            <p:nvPr/>
          </p:nvGrpSpPr>
          <p:grpSpPr>
            <a:xfrm>
              <a:off x="8845649" y="3965527"/>
              <a:ext cx="307975" cy="287337"/>
              <a:chOff x="6445250" y="2535238"/>
              <a:chExt cx="307975" cy="287337"/>
            </a:xfrm>
            <a:solidFill>
              <a:srgbClr val="073061"/>
            </a:solidFill>
          </p:grpSpPr>
          <p:sp>
            <p:nvSpPr>
              <p:cNvPr id="25" name="Freeform 2270">
                <a:extLst>
                  <a:ext uri="{FF2B5EF4-FFF2-40B4-BE49-F238E27FC236}">
                    <a16:creationId xmlns:a16="http://schemas.microsoft.com/office/drawing/2014/main" id="{221F3147-B040-43CD-BD35-8181E6636321}"/>
                  </a:ext>
                </a:extLst>
              </p:cNvPr>
              <p:cNvSpPr>
                <a:spLocks/>
              </p:cNvSpPr>
              <p:nvPr/>
            </p:nvSpPr>
            <p:spPr bwMode="auto">
              <a:xfrm>
                <a:off x="6562726" y="2630488"/>
                <a:ext cx="69850" cy="133035"/>
              </a:xfrm>
              <a:custGeom>
                <a:avLst/>
                <a:gdLst>
                  <a:gd name="T0" fmla="*/ 0 w 292"/>
                  <a:gd name="T1" fmla="*/ 0 h 543"/>
                  <a:gd name="T2" fmla="*/ 147 w 292"/>
                  <a:gd name="T3" fmla="*/ 543 h 543"/>
                  <a:gd name="T4" fmla="*/ 292 w 292"/>
                  <a:gd name="T5" fmla="*/ 0 h 543"/>
                  <a:gd name="T6" fmla="*/ 0 w 292"/>
                  <a:gd name="T7" fmla="*/ 0 h 543"/>
                </a:gdLst>
                <a:ahLst/>
                <a:cxnLst>
                  <a:cxn ang="0">
                    <a:pos x="T0" y="T1"/>
                  </a:cxn>
                  <a:cxn ang="0">
                    <a:pos x="T2" y="T3"/>
                  </a:cxn>
                  <a:cxn ang="0">
                    <a:pos x="T4" y="T5"/>
                  </a:cxn>
                  <a:cxn ang="0">
                    <a:pos x="T6" y="T7"/>
                  </a:cxn>
                </a:cxnLst>
                <a:rect l="0" t="0" r="r" b="b"/>
                <a:pathLst>
                  <a:path w="292" h="543">
                    <a:moveTo>
                      <a:pt x="0" y="0"/>
                    </a:moveTo>
                    <a:lnTo>
                      <a:pt x="147" y="543"/>
                    </a:lnTo>
                    <a:lnTo>
                      <a:pt x="29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71">
                <a:extLst>
                  <a:ext uri="{FF2B5EF4-FFF2-40B4-BE49-F238E27FC236}">
                    <a16:creationId xmlns:a16="http://schemas.microsoft.com/office/drawing/2014/main" id="{1EDEC46C-46E9-454D-8451-C17F523AC631}"/>
                  </a:ext>
                </a:extLst>
              </p:cNvPr>
              <p:cNvSpPr>
                <a:spLocks/>
              </p:cNvSpPr>
              <p:nvPr/>
            </p:nvSpPr>
            <p:spPr bwMode="auto">
              <a:xfrm>
                <a:off x="6542088" y="2544763"/>
                <a:ext cx="87313" cy="76200"/>
              </a:xfrm>
              <a:custGeom>
                <a:avLst/>
                <a:gdLst>
                  <a:gd name="T0" fmla="*/ 278 w 278"/>
                  <a:gd name="T1" fmla="*/ 242 h 242"/>
                  <a:gd name="T2" fmla="*/ 139 w 278"/>
                  <a:gd name="T3" fmla="*/ 0 h 242"/>
                  <a:gd name="T4" fmla="*/ 0 w 278"/>
                  <a:gd name="T5" fmla="*/ 242 h 242"/>
                  <a:gd name="T6" fmla="*/ 278 w 278"/>
                  <a:gd name="T7" fmla="*/ 242 h 242"/>
                </a:gdLst>
                <a:ahLst/>
                <a:cxnLst>
                  <a:cxn ang="0">
                    <a:pos x="T0" y="T1"/>
                  </a:cxn>
                  <a:cxn ang="0">
                    <a:pos x="T2" y="T3"/>
                  </a:cxn>
                  <a:cxn ang="0">
                    <a:pos x="T4" y="T5"/>
                  </a:cxn>
                  <a:cxn ang="0">
                    <a:pos x="T6" y="T7"/>
                  </a:cxn>
                </a:cxnLst>
                <a:rect l="0" t="0" r="r" b="b"/>
                <a:pathLst>
                  <a:path w="278" h="242">
                    <a:moveTo>
                      <a:pt x="278" y="242"/>
                    </a:moveTo>
                    <a:lnTo>
                      <a:pt x="139" y="0"/>
                    </a:lnTo>
                    <a:lnTo>
                      <a:pt x="0" y="242"/>
                    </a:lnTo>
                    <a:lnTo>
                      <a:pt x="278"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72">
                <a:extLst>
                  <a:ext uri="{FF2B5EF4-FFF2-40B4-BE49-F238E27FC236}">
                    <a16:creationId xmlns:a16="http://schemas.microsoft.com/office/drawing/2014/main" id="{D8ACF949-A6F3-4D69-A8BE-7D95E7D00731}"/>
                  </a:ext>
                </a:extLst>
              </p:cNvPr>
              <p:cNvSpPr>
                <a:spLocks/>
              </p:cNvSpPr>
              <p:nvPr/>
            </p:nvSpPr>
            <p:spPr bwMode="auto">
              <a:xfrm>
                <a:off x="6591300" y="2535238"/>
                <a:ext cx="69850" cy="79375"/>
              </a:xfrm>
              <a:custGeom>
                <a:avLst/>
                <a:gdLst>
                  <a:gd name="T0" fmla="*/ 219 w 219"/>
                  <a:gd name="T1" fmla="*/ 0 h 248"/>
                  <a:gd name="T2" fmla="*/ 0 w 219"/>
                  <a:gd name="T3" fmla="*/ 0 h 248"/>
                  <a:gd name="T4" fmla="*/ 144 w 219"/>
                  <a:gd name="T5" fmla="*/ 248 h 248"/>
                  <a:gd name="T6" fmla="*/ 219 w 219"/>
                  <a:gd name="T7" fmla="*/ 0 h 248"/>
                </a:gdLst>
                <a:ahLst/>
                <a:cxnLst>
                  <a:cxn ang="0">
                    <a:pos x="T0" y="T1"/>
                  </a:cxn>
                  <a:cxn ang="0">
                    <a:pos x="T2" y="T3"/>
                  </a:cxn>
                  <a:cxn ang="0">
                    <a:pos x="T4" y="T5"/>
                  </a:cxn>
                  <a:cxn ang="0">
                    <a:pos x="T6" y="T7"/>
                  </a:cxn>
                </a:cxnLst>
                <a:rect l="0" t="0" r="r" b="b"/>
                <a:pathLst>
                  <a:path w="219" h="248">
                    <a:moveTo>
                      <a:pt x="219" y="0"/>
                    </a:moveTo>
                    <a:lnTo>
                      <a:pt x="0" y="0"/>
                    </a:lnTo>
                    <a:lnTo>
                      <a:pt x="144" y="248"/>
                    </a:lnTo>
                    <a:lnTo>
                      <a:pt x="2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73">
                <a:extLst>
                  <a:ext uri="{FF2B5EF4-FFF2-40B4-BE49-F238E27FC236}">
                    <a16:creationId xmlns:a16="http://schemas.microsoft.com/office/drawing/2014/main" id="{45987A61-42D0-4361-9D63-1D9AB958D065}"/>
                  </a:ext>
                </a:extLst>
              </p:cNvPr>
              <p:cNvSpPr>
                <a:spLocks/>
              </p:cNvSpPr>
              <p:nvPr/>
            </p:nvSpPr>
            <p:spPr bwMode="auto">
              <a:xfrm>
                <a:off x="6645275" y="2541588"/>
                <a:ext cx="80963" cy="79375"/>
              </a:xfrm>
              <a:custGeom>
                <a:avLst/>
                <a:gdLst>
                  <a:gd name="T0" fmla="*/ 257 w 257"/>
                  <a:gd name="T1" fmla="*/ 253 h 253"/>
                  <a:gd name="T2" fmla="*/ 75 w 257"/>
                  <a:gd name="T3" fmla="*/ 0 h 253"/>
                  <a:gd name="T4" fmla="*/ 0 w 257"/>
                  <a:gd name="T5" fmla="*/ 253 h 253"/>
                  <a:gd name="T6" fmla="*/ 257 w 257"/>
                  <a:gd name="T7" fmla="*/ 253 h 253"/>
                </a:gdLst>
                <a:ahLst/>
                <a:cxnLst>
                  <a:cxn ang="0">
                    <a:pos x="T0" y="T1"/>
                  </a:cxn>
                  <a:cxn ang="0">
                    <a:pos x="T2" y="T3"/>
                  </a:cxn>
                  <a:cxn ang="0">
                    <a:pos x="T4" y="T5"/>
                  </a:cxn>
                  <a:cxn ang="0">
                    <a:pos x="T6" y="T7"/>
                  </a:cxn>
                </a:cxnLst>
                <a:rect l="0" t="0" r="r" b="b"/>
                <a:pathLst>
                  <a:path w="257" h="253">
                    <a:moveTo>
                      <a:pt x="257" y="253"/>
                    </a:moveTo>
                    <a:lnTo>
                      <a:pt x="75" y="0"/>
                    </a:lnTo>
                    <a:lnTo>
                      <a:pt x="0" y="253"/>
                    </a:lnTo>
                    <a:lnTo>
                      <a:pt x="257"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74">
                <a:extLst>
                  <a:ext uri="{FF2B5EF4-FFF2-40B4-BE49-F238E27FC236}">
                    <a16:creationId xmlns:a16="http://schemas.microsoft.com/office/drawing/2014/main" id="{9AA4565D-F70F-4473-8625-774FC3BEFE5B}"/>
                  </a:ext>
                </a:extLst>
              </p:cNvPr>
              <p:cNvSpPr>
                <a:spLocks/>
              </p:cNvSpPr>
              <p:nvPr/>
            </p:nvSpPr>
            <p:spPr bwMode="auto">
              <a:xfrm>
                <a:off x="6510338" y="2535238"/>
                <a:ext cx="69850" cy="79375"/>
              </a:xfrm>
              <a:custGeom>
                <a:avLst/>
                <a:gdLst>
                  <a:gd name="T0" fmla="*/ 219 w 219"/>
                  <a:gd name="T1" fmla="*/ 0 h 248"/>
                  <a:gd name="T2" fmla="*/ 0 w 219"/>
                  <a:gd name="T3" fmla="*/ 0 h 248"/>
                  <a:gd name="T4" fmla="*/ 75 w 219"/>
                  <a:gd name="T5" fmla="*/ 248 h 248"/>
                  <a:gd name="T6" fmla="*/ 219 w 219"/>
                  <a:gd name="T7" fmla="*/ 0 h 248"/>
                </a:gdLst>
                <a:ahLst/>
                <a:cxnLst>
                  <a:cxn ang="0">
                    <a:pos x="T0" y="T1"/>
                  </a:cxn>
                  <a:cxn ang="0">
                    <a:pos x="T2" y="T3"/>
                  </a:cxn>
                  <a:cxn ang="0">
                    <a:pos x="T4" y="T5"/>
                  </a:cxn>
                  <a:cxn ang="0">
                    <a:pos x="T6" y="T7"/>
                  </a:cxn>
                </a:cxnLst>
                <a:rect l="0" t="0" r="r" b="b"/>
                <a:pathLst>
                  <a:path w="219" h="248">
                    <a:moveTo>
                      <a:pt x="219" y="0"/>
                    </a:moveTo>
                    <a:lnTo>
                      <a:pt x="0" y="0"/>
                    </a:lnTo>
                    <a:lnTo>
                      <a:pt x="75" y="248"/>
                    </a:lnTo>
                    <a:lnTo>
                      <a:pt x="2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75">
                <a:extLst>
                  <a:ext uri="{FF2B5EF4-FFF2-40B4-BE49-F238E27FC236}">
                    <a16:creationId xmlns:a16="http://schemas.microsoft.com/office/drawing/2014/main" id="{27A2DC37-5128-44D9-9304-F91A325F689D}"/>
                  </a:ext>
                </a:extLst>
              </p:cNvPr>
              <p:cNvSpPr>
                <a:spLocks/>
              </p:cNvSpPr>
              <p:nvPr/>
            </p:nvSpPr>
            <p:spPr bwMode="auto">
              <a:xfrm>
                <a:off x="6445250" y="2541588"/>
                <a:ext cx="80963" cy="79375"/>
              </a:xfrm>
              <a:custGeom>
                <a:avLst/>
                <a:gdLst>
                  <a:gd name="T0" fmla="*/ 182 w 257"/>
                  <a:gd name="T1" fmla="*/ 0 h 253"/>
                  <a:gd name="T2" fmla="*/ 0 w 257"/>
                  <a:gd name="T3" fmla="*/ 253 h 253"/>
                  <a:gd name="T4" fmla="*/ 257 w 257"/>
                  <a:gd name="T5" fmla="*/ 253 h 253"/>
                  <a:gd name="T6" fmla="*/ 182 w 257"/>
                  <a:gd name="T7" fmla="*/ 0 h 253"/>
                </a:gdLst>
                <a:ahLst/>
                <a:cxnLst>
                  <a:cxn ang="0">
                    <a:pos x="T0" y="T1"/>
                  </a:cxn>
                  <a:cxn ang="0">
                    <a:pos x="T2" y="T3"/>
                  </a:cxn>
                  <a:cxn ang="0">
                    <a:pos x="T4" y="T5"/>
                  </a:cxn>
                  <a:cxn ang="0">
                    <a:pos x="T6" y="T7"/>
                  </a:cxn>
                </a:cxnLst>
                <a:rect l="0" t="0" r="r" b="b"/>
                <a:pathLst>
                  <a:path w="257" h="253">
                    <a:moveTo>
                      <a:pt x="182" y="0"/>
                    </a:moveTo>
                    <a:lnTo>
                      <a:pt x="0" y="253"/>
                    </a:lnTo>
                    <a:lnTo>
                      <a:pt x="257" y="253"/>
                    </a:lnTo>
                    <a:lnTo>
                      <a:pt x="1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76">
                <a:extLst>
                  <a:ext uri="{FF2B5EF4-FFF2-40B4-BE49-F238E27FC236}">
                    <a16:creationId xmlns:a16="http://schemas.microsoft.com/office/drawing/2014/main" id="{B721F7C4-4E28-4B04-B29D-B2617D7980FE}"/>
                  </a:ext>
                </a:extLst>
              </p:cNvPr>
              <p:cNvSpPr>
                <a:spLocks/>
              </p:cNvSpPr>
              <p:nvPr/>
            </p:nvSpPr>
            <p:spPr bwMode="auto">
              <a:xfrm>
                <a:off x="6445250" y="2630488"/>
                <a:ext cx="133350" cy="185738"/>
              </a:xfrm>
              <a:custGeom>
                <a:avLst/>
                <a:gdLst>
                  <a:gd name="T0" fmla="*/ 0 w 422"/>
                  <a:gd name="T1" fmla="*/ 0 h 585"/>
                  <a:gd name="T2" fmla="*/ 422 w 422"/>
                  <a:gd name="T3" fmla="*/ 585 h 585"/>
                  <a:gd name="T4" fmla="*/ 266 w 422"/>
                  <a:gd name="T5" fmla="*/ 0 h 585"/>
                  <a:gd name="T6" fmla="*/ 0 w 422"/>
                  <a:gd name="T7" fmla="*/ 0 h 585"/>
                </a:gdLst>
                <a:ahLst/>
                <a:cxnLst>
                  <a:cxn ang="0">
                    <a:pos x="T0" y="T1"/>
                  </a:cxn>
                  <a:cxn ang="0">
                    <a:pos x="T2" y="T3"/>
                  </a:cxn>
                  <a:cxn ang="0">
                    <a:pos x="T4" y="T5"/>
                  </a:cxn>
                  <a:cxn ang="0">
                    <a:pos x="T6" y="T7"/>
                  </a:cxn>
                </a:cxnLst>
                <a:rect l="0" t="0" r="r" b="b"/>
                <a:pathLst>
                  <a:path w="422" h="585">
                    <a:moveTo>
                      <a:pt x="0" y="0"/>
                    </a:moveTo>
                    <a:lnTo>
                      <a:pt x="422" y="585"/>
                    </a:lnTo>
                    <a:lnTo>
                      <a:pt x="26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77">
                <a:extLst>
                  <a:ext uri="{FF2B5EF4-FFF2-40B4-BE49-F238E27FC236}">
                    <a16:creationId xmlns:a16="http://schemas.microsoft.com/office/drawing/2014/main" id="{3D207FB6-1350-4944-9E22-37046E775B1B}"/>
                  </a:ext>
                </a:extLst>
              </p:cNvPr>
              <p:cNvSpPr>
                <a:spLocks/>
              </p:cNvSpPr>
              <p:nvPr/>
            </p:nvSpPr>
            <p:spPr bwMode="auto">
              <a:xfrm>
                <a:off x="6618287" y="2636837"/>
                <a:ext cx="134938" cy="185738"/>
              </a:xfrm>
              <a:custGeom>
                <a:avLst/>
                <a:gdLst>
                  <a:gd name="T0" fmla="*/ 0 w 424"/>
                  <a:gd name="T1" fmla="*/ 585 h 585"/>
                  <a:gd name="T2" fmla="*/ 424 w 424"/>
                  <a:gd name="T3" fmla="*/ 0 h 585"/>
                  <a:gd name="T4" fmla="*/ 158 w 424"/>
                  <a:gd name="T5" fmla="*/ 0 h 585"/>
                  <a:gd name="T6" fmla="*/ 0 w 424"/>
                  <a:gd name="T7" fmla="*/ 585 h 585"/>
                </a:gdLst>
                <a:ahLst/>
                <a:cxnLst>
                  <a:cxn ang="0">
                    <a:pos x="T0" y="T1"/>
                  </a:cxn>
                  <a:cxn ang="0">
                    <a:pos x="T2" y="T3"/>
                  </a:cxn>
                  <a:cxn ang="0">
                    <a:pos x="T4" y="T5"/>
                  </a:cxn>
                  <a:cxn ang="0">
                    <a:pos x="T6" y="T7"/>
                  </a:cxn>
                </a:cxnLst>
                <a:rect l="0" t="0" r="r" b="b"/>
                <a:pathLst>
                  <a:path w="424" h="585">
                    <a:moveTo>
                      <a:pt x="0" y="585"/>
                    </a:moveTo>
                    <a:lnTo>
                      <a:pt x="424" y="0"/>
                    </a:lnTo>
                    <a:lnTo>
                      <a:pt x="158" y="0"/>
                    </a:lnTo>
                    <a:lnTo>
                      <a:pt x="0" y="5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 name="Group 35">
            <a:extLst>
              <a:ext uri="{FF2B5EF4-FFF2-40B4-BE49-F238E27FC236}">
                <a16:creationId xmlns:a16="http://schemas.microsoft.com/office/drawing/2014/main" id="{E8BC6A90-BBBA-4236-816D-6E05A2B8D051}"/>
              </a:ext>
            </a:extLst>
          </p:cNvPr>
          <p:cNvGrpSpPr/>
          <p:nvPr/>
        </p:nvGrpSpPr>
        <p:grpSpPr>
          <a:xfrm>
            <a:off x="6827446" y="2149424"/>
            <a:ext cx="1617520" cy="4676750"/>
            <a:chOff x="6741721" y="3959177"/>
            <a:chExt cx="1617520" cy="3845639"/>
          </a:xfrm>
        </p:grpSpPr>
        <p:sp>
          <p:nvSpPr>
            <p:cNvPr id="13" name="Rectangle 12">
              <a:extLst>
                <a:ext uri="{FF2B5EF4-FFF2-40B4-BE49-F238E27FC236}">
                  <a16:creationId xmlns:a16="http://schemas.microsoft.com/office/drawing/2014/main" id="{762F9BFF-0AF0-405E-9F26-E436DB9E66AD}"/>
                </a:ext>
              </a:extLst>
            </p:cNvPr>
            <p:cNvSpPr/>
            <p:nvPr/>
          </p:nvSpPr>
          <p:spPr>
            <a:xfrm>
              <a:off x="6741721" y="4438836"/>
              <a:ext cx="1617520" cy="3365980"/>
            </a:xfrm>
            <a:prstGeom prst="rect">
              <a:avLst/>
            </a:prstGeom>
          </p:spPr>
          <p:txBody>
            <a:bodyPr wrap="square" lIns="0" tIns="0" rIns="0" bIns="0">
              <a:spAutoFit/>
            </a:bodyPr>
            <a:lstStyle/>
            <a:p>
              <a:r>
                <a:rPr lang="en-ID" sz="1400" dirty="0">
                  <a:solidFill>
                    <a:schemeClr val="tx1">
                      <a:lumMod val="75000"/>
                      <a:lumOff val="25000"/>
                    </a:schemeClr>
                  </a:solidFill>
                  <a:latin typeface="Segoe UI" panose="020B0502040204020203" pitchFamily="34" charset="0"/>
                  <a:cs typeface="Segoe UI" panose="020B0502040204020203" pitchFamily="34" charset="0"/>
                </a:rPr>
                <a:t>It  consist of a device which uses ESP8266 webserver to track patient health status by measuring the parameters like </a:t>
              </a:r>
              <a:r>
                <a:rPr lang="en-US" sz="1400" b="0" i="0" dirty="0">
                  <a:solidFill>
                    <a:srgbClr val="2C2F34"/>
                  </a:solidFill>
                  <a:effectLst/>
                  <a:latin typeface="-apple-system"/>
                </a:rPr>
                <a:t>body temperature, heart rate (BPM), blood oxygen levels (</a:t>
              </a:r>
              <a:r>
                <a:rPr lang="en-US" sz="1400" b="0" i="0" dirty="0">
                  <a:solidFill>
                    <a:srgbClr val="FCB900"/>
                  </a:solidFill>
                  <a:effectLst/>
                  <a:latin typeface="-apple-system"/>
                </a:rPr>
                <a:t>Sp02</a:t>
              </a:r>
              <a:r>
                <a:rPr lang="en-US" sz="1400" b="0" i="0" dirty="0">
                  <a:solidFill>
                    <a:srgbClr val="2C2F34"/>
                  </a:solidFill>
                  <a:effectLst/>
                  <a:latin typeface="-apple-system"/>
                </a:rPr>
                <a:t>) through a wearable device and send it to a cloud platform so that it can be monitor from any device like </a:t>
              </a:r>
              <a:r>
                <a:rPr lang="en-US" sz="1400" b="0" i="0" dirty="0">
                  <a:solidFill>
                    <a:srgbClr val="00D084"/>
                  </a:solidFill>
                  <a:effectLst/>
                  <a:latin typeface="-apple-system"/>
                </a:rPr>
                <a:t>Smartphone, PC, Laptop, Smart TV</a:t>
              </a:r>
              <a:r>
                <a:rPr lang="en-US" sz="1400" b="0" i="0" dirty="0">
                  <a:solidFill>
                    <a:srgbClr val="2C2F34"/>
                  </a:solidFill>
                  <a:effectLst/>
                  <a:latin typeface="-apple-system"/>
                </a:rPr>
                <a:t> that support browsing capabilities</a:t>
              </a:r>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0769051A-DDB6-4CBD-A9F9-AC821716C415}"/>
                </a:ext>
              </a:extLst>
            </p:cNvPr>
            <p:cNvGrpSpPr/>
            <p:nvPr/>
          </p:nvGrpSpPr>
          <p:grpSpPr>
            <a:xfrm>
              <a:off x="7004911" y="3959177"/>
              <a:ext cx="285750" cy="287338"/>
              <a:chOff x="9882188" y="3108325"/>
              <a:chExt cx="285750" cy="287338"/>
            </a:xfrm>
            <a:solidFill>
              <a:srgbClr val="073061"/>
            </a:solidFill>
          </p:grpSpPr>
          <p:sp>
            <p:nvSpPr>
              <p:cNvPr id="21" name="Freeform 2284">
                <a:extLst>
                  <a:ext uri="{FF2B5EF4-FFF2-40B4-BE49-F238E27FC236}">
                    <a16:creationId xmlns:a16="http://schemas.microsoft.com/office/drawing/2014/main" id="{3390DA0D-2FC9-474D-8235-6700B2FD64F1}"/>
                  </a:ext>
                </a:extLst>
              </p:cNvPr>
              <p:cNvSpPr>
                <a:spLocks/>
              </p:cNvSpPr>
              <p:nvPr/>
            </p:nvSpPr>
            <p:spPr bwMode="auto">
              <a:xfrm>
                <a:off x="9882188" y="3175000"/>
                <a:ext cx="219075" cy="220663"/>
              </a:xfrm>
              <a:custGeom>
                <a:avLst/>
                <a:gdLst>
                  <a:gd name="T0" fmla="*/ 549 w 691"/>
                  <a:gd name="T1" fmla="*/ 251 h 693"/>
                  <a:gd name="T2" fmla="*/ 568 w 691"/>
                  <a:gd name="T3" fmla="*/ 313 h 693"/>
                  <a:gd name="T4" fmla="*/ 566 w 691"/>
                  <a:gd name="T5" fmla="*/ 392 h 693"/>
                  <a:gd name="T6" fmla="*/ 532 w 691"/>
                  <a:gd name="T7" fmla="*/ 473 h 693"/>
                  <a:gd name="T8" fmla="*/ 471 w 691"/>
                  <a:gd name="T9" fmla="*/ 534 h 693"/>
                  <a:gd name="T10" fmla="*/ 391 w 691"/>
                  <a:gd name="T11" fmla="*/ 567 h 693"/>
                  <a:gd name="T12" fmla="*/ 300 w 691"/>
                  <a:gd name="T13" fmla="*/ 567 h 693"/>
                  <a:gd name="T14" fmla="*/ 220 w 691"/>
                  <a:gd name="T15" fmla="*/ 534 h 693"/>
                  <a:gd name="T16" fmla="*/ 159 w 691"/>
                  <a:gd name="T17" fmla="*/ 473 h 693"/>
                  <a:gd name="T18" fmla="*/ 124 w 691"/>
                  <a:gd name="T19" fmla="*/ 392 h 693"/>
                  <a:gd name="T20" fmla="*/ 124 w 691"/>
                  <a:gd name="T21" fmla="*/ 301 h 693"/>
                  <a:gd name="T22" fmla="*/ 159 w 691"/>
                  <a:gd name="T23" fmla="*/ 220 h 693"/>
                  <a:gd name="T24" fmla="*/ 220 w 691"/>
                  <a:gd name="T25" fmla="*/ 159 h 693"/>
                  <a:gd name="T26" fmla="*/ 300 w 691"/>
                  <a:gd name="T27" fmla="*/ 125 h 693"/>
                  <a:gd name="T28" fmla="*/ 378 w 691"/>
                  <a:gd name="T29" fmla="*/ 124 h 693"/>
                  <a:gd name="T30" fmla="*/ 442 w 691"/>
                  <a:gd name="T31" fmla="*/ 142 h 693"/>
                  <a:gd name="T32" fmla="*/ 533 w 691"/>
                  <a:gd name="T33" fmla="*/ 56 h 693"/>
                  <a:gd name="T34" fmla="*/ 431 w 691"/>
                  <a:gd name="T35" fmla="*/ 11 h 693"/>
                  <a:gd name="T36" fmla="*/ 360 w 691"/>
                  <a:gd name="T37" fmla="*/ 0 h 693"/>
                  <a:gd name="T38" fmla="*/ 293 w 691"/>
                  <a:gd name="T39" fmla="*/ 4 h 693"/>
                  <a:gd name="T40" fmla="*/ 227 w 691"/>
                  <a:gd name="T41" fmla="*/ 21 h 693"/>
                  <a:gd name="T42" fmla="*/ 166 w 691"/>
                  <a:gd name="T43" fmla="*/ 50 h 693"/>
                  <a:gd name="T44" fmla="*/ 112 w 691"/>
                  <a:gd name="T45" fmla="*/ 91 h 693"/>
                  <a:gd name="T46" fmla="*/ 68 w 691"/>
                  <a:gd name="T47" fmla="*/ 139 h 693"/>
                  <a:gd name="T48" fmla="*/ 34 w 691"/>
                  <a:gd name="T49" fmla="*/ 197 h 693"/>
                  <a:gd name="T50" fmla="*/ 9 w 691"/>
                  <a:gd name="T51" fmla="*/ 260 h 693"/>
                  <a:gd name="T52" fmla="*/ 0 w 691"/>
                  <a:gd name="T53" fmla="*/ 329 h 693"/>
                  <a:gd name="T54" fmla="*/ 2 w 691"/>
                  <a:gd name="T55" fmla="*/ 396 h 693"/>
                  <a:gd name="T56" fmla="*/ 18 w 691"/>
                  <a:gd name="T57" fmla="*/ 459 h 693"/>
                  <a:gd name="T58" fmla="*/ 44 w 691"/>
                  <a:gd name="T59" fmla="*/ 517 h 693"/>
                  <a:gd name="T60" fmla="*/ 80 w 691"/>
                  <a:gd name="T61" fmla="*/ 568 h 693"/>
                  <a:gd name="T62" fmla="*/ 0 w 691"/>
                  <a:gd name="T63" fmla="*/ 677 h 693"/>
                  <a:gd name="T64" fmla="*/ 14 w 691"/>
                  <a:gd name="T65" fmla="*/ 693 h 693"/>
                  <a:gd name="T66" fmla="*/ 123 w 691"/>
                  <a:gd name="T67" fmla="*/ 611 h 693"/>
                  <a:gd name="T68" fmla="*/ 174 w 691"/>
                  <a:gd name="T69" fmla="*/ 647 h 693"/>
                  <a:gd name="T70" fmla="*/ 233 w 691"/>
                  <a:gd name="T71" fmla="*/ 673 h 693"/>
                  <a:gd name="T72" fmla="*/ 295 w 691"/>
                  <a:gd name="T73" fmla="*/ 689 h 693"/>
                  <a:gd name="T74" fmla="*/ 362 w 691"/>
                  <a:gd name="T75" fmla="*/ 691 h 693"/>
                  <a:gd name="T76" fmla="*/ 427 w 691"/>
                  <a:gd name="T77" fmla="*/ 683 h 693"/>
                  <a:gd name="T78" fmla="*/ 487 w 691"/>
                  <a:gd name="T79" fmla="*/ 662 h 693"/>
                  <a:gd name="T80" fmla="*/ 542 w 691"/>
                  <a:gd name="T81" fmla="*/ 630 h 693"/>
                  <a:gd name="T82" fmla="*/ 665 w 691"/>
                  <a:gd name="T83" fmla="*/ 688 h 693"/>
                  <a:gd name="T84" fmla="*/ 686 w 691"/>
                  <a:gd name="T85" fmla="*/ 688 h 693"/>
                  <a:gd name="T86" fmla="*/ 686 w 691"/>
                  <a:gd name="T87" fmla="*/ 667 h 693"/>
                  <a:gd name="T88" fmla="*/ 630 w 691"/>
                  <a:gd name="T89" fmla="*/ 544 h 693"/>
                  <a:gd name="T90" fmla="*/ 661 w 691"/>
                  <a:gd name="T91" fmla="*/ 489 h 693"/>
                  <a:gd name="T92" fmla="*/ 681 w 691"/>
                  <a:gd name="T93" fmla="*/ 428 h 693"/>
                  <a:gd name="T94" fmla="*/ 691 w 691"/>
                  <a:gd name="T95" fmla="*/ 363 h 693"/>
                  <a:gd name="T96" fmla="*/ 689 w 691"/>
                  <a:gd name="T97" fmla="*/ 303 h 693"/>
                  <a:gd name="T98" fmla="*/ 662 w 691"/>
                  <a:gd name="T99" fmla="*/ 207 h 693"/>
                  <a:gd name="T100" fmla="*/ 619 w 691"/>
                  <a:gd name="T101" fmla="*/ 136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 h="693">
                    <a:moveTo>
                      <a:pt x="619" y="136"/>
                    </a:moveTo>
                    <a:lnTo>
                      <a:pt x="533" y="222"/>
                    </a:lnTo>
                    <a:lnTo>
                      <a:pt x="542" y="236"/>
                    </a:lnTo>
                    <a:lnTo>
                      <a:pt x="549" y="251"/>
                    </a:lnTo>
                    <a:lnTo>
                      <a:pt x="555" y="265"/>
                    </a:lnTo>
                    <a:lnTo>
                      <a:pt x="560" y="280"/>
                    </a:lnTo>
                    <a:lnTo>
                      <a:pt x="565" y="296"/>
                    </a:lnTo>
                    <a:lnTo>
                      <a:pt x="568" y="313"/>
                    </a:lnTo>
                    <a:lnTo>
                      <a:pt x="570" y="329"/>
                    </a:lnTo>
                    <a:lnTo>
                      <a:pt x="571" y="346"/>
                    </a:lnTo>
                    <a:lnTo>
                      <a:pt x="570" y="369"/>
                    </a:lnTo>
                    <a:lnTo>
                      <a:pt x="566" y="392"/>
                    </a:lnTo>
                    <a:lnTo>
                      <a:pt x="560" y="413"/>
                    </a:lnTo>
                    <a:lnTo>
                      <a:pt x="553" y="434"/>
                    </a:lnTo>
                    <a:lnTo>
                      <a:pt x="543" y="453"/>
                    </a:lnTo>
                    <a:lnTo>
                      <a:pt x="532" y="473"/>
                    </a:lnTo>
                    <a:lnTo>
                      <a:pt x="519" y="490"/>
                    </a:lnTo>
                    <a:lnTo>
                      <a:pt x="504" y="506"/>
                    </a:lnTo>
                    <a:lnTo>
                      <a:pt x="488" y="520"/>
                    </a:lnTo>
                    <a:lnTo>
                      <a:pt x="471" y="534"/>
                    </a:lnTo>
                    <a:lnTo>
                      <a:pt x="453" y="545"/>
                    </a:lnTo>
                    <a:lnTo>
                      <a:pt x="433" y="555"/>
                    </a:lnTo>
                    <a:lnTo>
                      <a:pt x="413" y="562"/>
                    </a:lnTo>
                    <a:lnTo>
                      <a:pt x="391" y="567"/>
                    </a:lnTo>
                    <a:lnTo>
                      <a:pt x="369" y="571"/>
                    </a:lnTo>
                    <a:lnTo>
                      <a:pt x="345" y="572"/>
                    </a:lnTo>
                    <a:lnTo>
                      <a:pt x="322" y="571"/>
                    </a:lnTo>
                    <a:lnTo>
                      <a:pt x="300" y="567"/>
                    </a:lnTo>
                    <a:lnTo>
                      <a:pt x="278" y="562"/>
                    </a:lnTo>
                    <a:lnTo>
                      <a:pt x="257" y="555"/>
                    </a:lnTo>
                    <a:lnTo>
                      <a:pt x="238" y="545"/>
                    </a:lnTo>
                    <a:lnTo>
                      <a:pt x="220" y="534"/>
                    </a:lnTo>
                    <a:lnTo>
                      <a:pt x="201" y="520"/>
                    </a:lnTo>
                    <a:lnTo>
                      <a:pt x="185" y="506"/>
                    </a:lnTo>
                    <a:lnTo>
                      <a:pt x="171" y="490"/>
                    </a:lnTo>
                    <a:lnTo>
                      <a:pt x="159" y="473"/>
                    </a:lnTo>
                    <a:lnTo>
                      <a:pt x="146" y="453"/>
                    </a:lnTo>
                    <a:lnTo>
                      <a:pt x="138" y="434"/>
                    </a:lnTo>
                    <a:lnTo>
                      <a:pt x="129" y="413"/>
                    </a:lnTo>
                    <a:lnTo>
                      <a:pt x="124" y="392"/>
                    </a:lnTo>
                    <a:lnTo>
                      <a:pt x="121" y="369"/>
                    </a:lnTo>
                    <a:lnTo>
                      <a:pt x="119" y="346"/>
                    </a:lnTo>
                    <a:lnTo>
                      <a:pt x="121" y="324"/>
                    </a:lnTo>
                    <a:lnTo>
                      <a:pt x="124" y="301"/>
                    </a:lnTo>
                    <a:lnTo>
                      <a:pt x="129" y="280"/>
                    </a:lnTo>
                    <a:lnTo>
                      <a:pt x="138" y="259"/>
                    </a:lnTo>
                    <a:lnTo>
                      <a:pt x="146" y="238"/>
                    </a:lnTo>
                    <a:lnTo>
                      <a:pt x="159" y="220"/>
                    </a:lnTo>
                    <a:lnTo>
                      <a:pt x="171" y="203"/>
                    </a:lnTo>
                    <a:lnTo>
                      <a:pt x="185" y="187"/>
                    </a:lnTo>
                    <a:lnTo>
                      <a:pt x="201" y="172"/>
                    </a:lnTo>
                    <a:lnTo>
                      <a:pt x="220" y="159"/>
                    </a:lnTo>
                    <a:lnTo>
                      <a:pt x="238" y="148"/>
                    </a:lnTo>
                    <a:lnTo>
                      <a:pt x="257" y="138"/>
                    </a:lnTo>
                    <a:lnTo>
                      <a:pt x="278" y="131"/>
                    </a:lnTo>
                    <a:lnTo>
                      <a:pt x="300" y="125"/>
                    </a:lnTo>
                    <a:lnTo>
                      <a:pt x="322" y="122"/>
                    </a:lnTo>
                    <a:lnTo>
                      <a:pt x="345" y="121"/>
                    </a:lnTo>
                    <a:lnTo>
                      <a:pt x="362" y="121"/>
                    </a:lnTo>
                    <a:lnTo>
                      <a:pt x="378" y="124"/>
                    </a:lnTo>
                    <a:lnTo>
                      <a:pt x="395" y="126"/>
                    </a:lnTo>
                    <a:lnTo>
                      <a:pt x="411" y="131"/>
                    </a:lnTo>
                    <a:lnTo>
                      <a:pt x="426" y="136"/>
                    </a:lnTo>
                    <a:lnTo>
                      <a:pt x="442" y="142"/>
                    </a:lnTo>
                    <a:lnTo>
                      <a:pt x="455" y="149"/>
                    </a:lnTo>
                    <a:lnTo>
                      <a:pt x="470" y="158"/>
                    </a:lnTo>
                    <a:lnTo>
                      <a:pt x="555" y="72"/>
                    </a:lnTo>
                    <a:lnTo>
                      <a:pt x="533" y="56"/>
                    </a:lnTo>
                    <a:lnTo>
                      <a:pt x="509" y="42"/>
                    </a:lnTo>
                    <a:lnTo>
                      <a:pt x="485" y="30"/>
                    </a:lnTo>
                    <a:lnTo>
                      <a:pt x="458" y="20"/>
                    </a:lnTo>
                    <a:lnTo>
                      <a:pt x="431" y="11"/>
                    </a:lnTo>
                    <a:lnTo>
                      <a:pt x="403" y="5"/>
                    </a:lnTo>
                    <a:lnTo>
                      <a:pt x="389" y="3"/>
                    </a:lnTo>
                    <a:lnTo>
                      <a:pt x="375" y="1"/>
                    </a:lnTo>
                    <a:lnTo>
                      <a:pt x="360" y="0"/>
                    </a:lnTo>
                    <a:lnTo>
                      <a:pt x="345" y="0"/>
                    </a:lnTo>
                    <a:lnTo>
                      <a:pt x="327" y="1"/>
                    </a:lnTo>
                    <a:lnTo>
                      <a:pt x="310" y="3"/>
                    </a:lnTo>
                    <a:lnTo>
                      <a:pt x="293" y="4"/>
                    </a:lnTo>
                    <a:lnTo>
                      <a:pt x="276" y="8"/>
                    </a:lnTo>
                    <a:lnTo>
                      <a:pt x="259" y="11"/>
                    </a:lnTo>
                    <a:lnTo>
                      <a:pt x="243" y="16"/>
                    </a:lnTo>
                    <a:lnTo>
                      <a:pt x="227" y="21"/>
                    </a:lnTo>
                    <a:lnTo>
                      <a:pt x="211" y="27"/>
                    </a:lnTo>
                    <a:lnTo>
                      <a:pt x="195" y="34"/>
                    </a:lnTo>
                    <a:lnTo>
                      <a:pt x="180" y="42"/>
                    </a:lnTo>
                    <a:lnTo>
                      <a:pt x="166" y="50"/>
                    </a:lnTo>
                    <a:lnTo>
                      <a:pt x="152" y="60"/>
                    </a:lnTo>
                    <a:lnTo>
                      <a:pt x="138" y="69"/>
                    </a:lnTo>
                    <a:lnTo>
                      <a:pt x="126" y="80"/>
                    </a:lnTo>
                    <a:lnTo>
                      <a:pt x="112" y="91"/>
                    </a:lnTo>
                    <a:lnTo>
                      <a:pt x="101" y="102"/>
                    </a:lnTo>
                    <a:lnTo>
                      <a:pt x="89" y="114"/>
                    </a:lnTo>
                    <a:lnTo>
                      <a:pt x="78" y="126"/>
                    </a:lnTo>
                    <a:lnTo>
                      <a:pt x="68" y="139"/>
                    </a:lnTo>
                    <a:lnTo>
                      <a:pt x="58" y="153"/>
                    </a:lnTo>
                    <a:lnTo>
                      <a:pt x="50" y="168"/>
                    </a:lnTo>
                    <a:lnTo>
                      <a:pt x="41" y="182"/>
                    </a:lnTo>
                    <a:lnTo>
                      <a:pt x="34" y="197"/>
                    </a:lnTo>
                    <a:lnTo>
                      <a:pt x="27" y="212"/>
                    </a:lnTo>
                    <a:lnTo>
                      <a:pt x="20" y="227"/>
                    </a:lnTo>
                    <a:lnTo>
                      <a:pt x="14" y="243"/>
                    </a:lnTo>
                    <a:lnTo>
                      <a:pt x="9" y="260"/>
                    </a:lnTo>
                    <a:lnTo>
                      <a:pt x="6" y="276"/>
                    </a:lnTo>
                    <a:lnTo>
                      <a:pt x="3" y="293"/>
                    </a:lnTo>
                    <a:lnTo>
                      <a:pt x="1" y="310"/>
                    </a:lnTo>
                    <a:lnTo>
                      <a:pt x="0" y="329"/>
                    </a:lnTo>
                    <a:lnTo>
                      <a:pt x="0" y="346"/>
                    </a:lnTo>
                    <a:lnTo>
                      <a:pt x="0" y="363"/>
                    </a:lnTo>
                    <a:lnTo>
                      <a:pt x="1" y="380"/>
                    </a:lnTo>
                    <a:lnTo>
                      <a:pt x="2" y="396"/>
                    </a:lnTo>
                    <a:lnTo>
                      <a:pt x="6" y="412"/>
                    </a:lnTo>
                    <a:lnTo>
                      <a:pt x="9" y="428"/>
                    </a:lnTo>
                    <a:lnTo>
                      <a:pt x="13" y="444"/>
                    </a:lnTo>
                    <a:lnTo>
                      <a:pt x="18" y="459"/>
                    </a:lnTo>
                    <a:lnTo>
                      <a:pt x="23" y="474"/>
                    </a:lnTo>
                    <a:lnTo>
                      <a:pt x="30" y="489"/>
                    </a:lnTo>
                    <a:lnTo>
                      <a:pt x="36" y="502"/>
                    </a:lnTo>
                    <a:lnTo>
                      <a:pt x="44" y="517"/>
                    </a:lnTo>
                    <a:lnTo>
                      <a:pt x="52" y="530"/>
                    </a:lnTo>
                    <a:lnTo>
                      <a:pt x="61" y="544"/>
                    </a:lnTo>
                    <a:lnTo>
                      <a:pt x="71" y="556"/>
                    </a:lnTo>
                    <a:lnTo>
                      <a:pt x="80" y="568"/>
                    </a:lnTo>
                    <a:lnTo>
                      <a:pt x="90" y="580"/>
                    </a:lnTo>
                    <a:lnTo>
                      <a:pt x="3" y="667"/>
                    </a:lnTo>
                    <a:lnTo>
                      <a:pt x="0" y="672"/>
                    </a:lnTo>
                    <a:lnTo>
                      <a:pt x="0" y="677"/>
                    </a:lnTo>
                    <a:lnTo>
                      <a:pt x="0" y="683"/>
                    </a:lnTo>
                    <a:lnTo>
                      <a:pt x="3" y="688"/>
                    </a:lnTo>
                    <a:lnTo>
                      <a:pt x="8" y="691"/>
                    </a:lnTo>
                    <a:lnTo>
                      <a:pt x="14" y="693"/>
                    </a:lnTo>
                    <a:lnTo>
                      <a:pt x="20" y="691"/>
                    </a:lnTo>
                    <a:lnTo>
                      <a:pt x="25" y="688"/>
                    </a:lnTo>
                    <a:lnTo>
                      <a:pt x="112" y="601"/>
                    </a:lnTo>
                    <a:lnTo>
                      <a:pt x="123" y="611"/>
                    </a:lnTo>
                    <a:lnTo>
                      <a:pt x="135" y="622"/>
                    </a:lnTo>
                    <a:lnTo>
                      <a:pt x="149" y="630"/>
                    </a:lnTo>
                    <a:lnTo>
                      <a:pt x="161" y="639"/>
                    </a:lnTo>
                    <a:lnTo>
                      <a:pt x="174" y="647"/>
                    </a:lnTo>
                    <a:lnTo>
                      <a:pt x="189" y="655"/>
                    </a:lnTo>
                    <a:lnTo>
                      <a:pt x="202" y="662"/>
                    </a:lnTo>
                    <a:lnTo>
                      <a:pt x="217" y="668"/>
                    </a:lnTo>
                    <a:lnTo>
                      <a:pt x="233" y="673"/>
                    </a:lnTo>
                    <a:lnTo>
                      <a:pt x="248" y="678"/>
                    </a:lnTo>
                    <a:lnTo>
                      <a:pt x="264" y="683"/>
                    </a:lnTo>
                    <a:lnTo>
                      <a:pt x="279" y="687"/>
                    </a:lnTo>
                    <a:lnTo>
                      <a:pt x="295" y="689"/>
                    </a:lnTo>
                    <a:lnTo>
                      <a:pt x="311" y="690"/>
                    </a:lnTo>
                    <a:lnTo>
                      <a:pt x="328" y="691"/>
                    </a:lnTo>
                    <a:lnTo>
                      <a:pt x="345" y="693"/>
                    </a:lnTo>
                    <a:lnTo>
                      <a:pt x="362" y="691"/>
                    </a:lnTo>
                    <a:lnTo>
                      <a:pt x="378" y="690"/>
                    </a:lnTo>
                    <a:lnTo>
                      <a:pt x="394" y="689"/>
                    </a:lnTo>
                    <a:lnTo>
                      <a:pt x="411" y="687"/>
                    </a:lnTo>
                    <a:lnTo>
                      <a:pt x="427" y="683"/>
                    </a:lnTo>
                    <a:lnTo>
                      <a:pt x="442" y="678"/>
                    </a:lnTo>
                    <a:lnTo>
                      <a:pt x="458" y="673"/>
                    </a:lnTo>
                    <a:lnTo>
                      <a:pt x="472" y="668"/>
                    </a:lnTo>
                    <a:lnTo>
                      <a:pt x="487" y="662"/>
                    </a:lnTo>
                    <a:lnTo>
                      <a:pt x="502" y="655"/>
                    </a:lnTo>
                    <a:lnTo>
                      <a:pt x="515" y="647"/>
                    </a:lnTo>
                    <a:lnTo>
                      <a:pt x="529" y="639"/>
                    </a:lnTo>
                    <a:lnTo>
                      <a:pt x="542" y="630"/>
                    </a:lnTo>
                    <a:lnTo>
                      <a:pt x="554" y="622"/>
                    </a:lnTo>
                    <a:lnTo>
                      <a:pt x="566" y="612"/>
                    </a:lnTo>
                    <a:lnTo>
                      <a:pt x="579" y="601"/>
                    </a:lnTo>
                    <a:lnTo>
                      <a:pt x="665" y="688"/>
                    </a:lnTo>
                    <a:lnTo>
                      <a:pt x="670" y="691"/>
                    </a:lnTo>
                    <a:lnTo>
                      <a:pt x="676" y="693"/>
                    </a:lnTo>
                    <a:lnTo>
                      <a:pt x="681" y="691"/>
                    </a:lnTo>
                    <a:lnTo>
                      <a:pt x="686" y="688"/>
                    </a:lnTo>
                    <a:lnTo>
                      <a:pt x="690" y="683"/>
                    </a:lnTo>
                    <a:lnTo>
                      <a:pt x="691" y="677"/>
                    </a:lnTo>
                    <a:lnTo>
                      <a:pt x="690" y="672"/>
                    </a:lnTo>
                    <a:lnTo>
                      <a:pt x="686" y="667"/>
                    </a:lnTo>
                    <a:lnTo>
                      <a:pt x="601" y="580"/>
                    </a:lnTo>
                    <a:lnTo>
                      <a:pt x="610" y="568"/>
                    </a:lnTo>
                    <a:lnTo>
                      <a:pt x="620" y="556"/>
                    </a:lnTo>
                    <a:lnTo>
                      <a:pt x="630" y="544"/>
                    </a:lnTo>
                    <a:lnTo>
                      <a:pt x="639" y="530"/>
                    </a:lnTo>
                    <a:lnTo>
                      <a:pt x="646" y="517"/>
                    </a:lnTo>
                    <a:lnTo>
                      <a:pt x="653" y="502"/>
                    </a:lnTo>
                    <a:lnTo>
                      <a:pt x="661" y="489"/>
                    </a:lnTo>
                    <a:lnTo>
                      <a:pt x="667" y="474"/>
                    </a:lnTo>
                    <a:lnTo>
                      <a:pt x="673" y="459"/>
                    </a:lnTo>
                    <a:lnTo>
                      <a:pt x="678" y="444"/>
                    </a:lnTo>
                    <a:lnTo>
                      <a:pt x="681" y="428"/>
                    </a:lnTo>
                    <a:lnTo>
                      <a:pt x="685" y="412"/>
                    </a:lnTo>
                    <a:lnTo>
                      <a:pt x="687" y="396"/>
                    </a:lnTo>
                    <a:lnTo>
                      <a:pt x="690" y="380"/>
                    </a:lnTo>
                    <a:lnTo>
                      <a:pt x="691" y="363"/>
                    </a:lnTo>
                    <a:lnTo>
                      <a:pt x="691" y="346"/>
                    </a:lnTo>
                    <a:lnTo>
                      <a:pt x="691" y="331"/>
                    </a:lnTo>
                    <a:lnTo>
                      <a:pt x="690" y="317"/>
                    </a:lnTo>
                    <a:lnTo>
                      <a:pt x="689" y="303"/>
                    </a:lnTo>
                    <a:lnTo>
                      <a:pt x="686" y="288"/>
                    </a:lnTo>
                    <a:lnTo>
                      <a:pt x="680" y="260"/>
                    </a:lnTo>
                    <a:lnTo>
                      <a:pt x="672" y="233"/>
                    </a:lnTo>
                    <a:lnTo>
                      <a:pt x="662" y="207"/>
                    </a:lnTo>
                    <a:lnTo>
                      <a:pt x="650" y="182"/>
                    </a:lnTo>
                    <a:lnTo>
                      <a:pt x="635" y="158"/>
                    </a:lnTo>
                    <a:lnTo>
                      <a:pt x="619" y="136"/>
                    </a:lnTo>
                    <a:lnTo>
                      <a:pt x="619"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85">
                <a:extLst>
                  <a:ext uri="{FF2B5EF4-FFF2-40B4-BE49-F238E27FC236}">
                    <a16:creationId xmlns:a16="http://schemas.microsoft.com/office/drawing/2014/main" id="{70D551A5-BCCA-4525-8040-17F4663FEA03}"/>
                  </a:ext>
                </a:extLst>
              </p:cNvPr>
              <p:cNvSpPr>
                <a:spLocks/>
              </p:cNvSpPr>
              <p:nvPr/>
            </p:nvSpPr>
            <p:spPr bwMode="auto">
              <a:xfrm>
                <a:off x="9929813" y="3222625"/>
                <a:ext cx="123825" cy="125413"/>
              </a:xfrm>
              <a:custGeom>
                <a:avLst/>
                <a:gdLst>
                  <a:gd name="T0" fmla="*/ 286 w 391"/>
                  <a:gd name="T1" fmla="*/ 24 h 392"/>
                  <a:gd name="T2" fmla="*/ 263 w 391"/>
                  <a:gd name="T3" fmla="*/ 13 h 392"/>
                  <a:gd name="T4" fmla="*/ 236 w 391"/>
                  <a:gd name="T5" fmla="*/ 5 h 392"/>
                  <a:gd name="T6" fmla="*/ 209 w 391"/>
                  <a:gd name="T7" fmla="*/ 2 h 392"/>
                  <a:gd name="T8" fmla="*/ 175 w 391"/>
                  <a:gd name="T9" fmla="*/ 2 h 392"/>
                  <a:gd name="T10" fmla="*/ 137 w 391"/>
                  <a:gd name="T11" fmla="*/ 10 h 392"/>
                  <a:gd name="T12" fmla="*/ 103 w 391"/>
                  <a:gd name="T13" fmla="*/ 25 h 392"/>
                  <a:gd name="T14" fmla="*/ 71 w 391"/>
                  <a:gd name="T15" fmla="*/ 46 h 392"/>
                  <a:gd name="T16" fmla="*/ 44 w 391"/>
                  <a:gd name="T17" fmla="*/ 72 h 392"/>
                  <a:gd name="T18" fmla="*/ 23 w 391"/>
                  <a:gd name="T19" fmla="*/ 103 h 392"/>
                  <a:gd name="T20" fmla="*/ 9 w 391"/>
                  <a:gd name="T21" fmla="*/ 138 h 392"/>
                  <a:gd name="T22" fmla="*/ 1 w 391"/>
                  <a:gd name="T23" fmla="*/ 176 h 392"/>
                  <a:gd name="T24" fmla="*/ 1 w 391"/>
                  <a:gd name="T25" fmla="*/ 217 h 392"/>
                  <a:gd name="T26" fmla="*/ 9 w 391"/>
                  <a:gd name="T27" fmla="*/ 254 h 392"/>
                  <a:gd name="T28" fmla="*/ 23 w 391"/>
                  <a:gd name="T29" fmla="*/ 290 h 392"/>
                  <a:gd name="T30" fmla="*/ 44 w 391"/>
                  <a:gd name="T31" fmla="*/ 320 h 392"/>
                  <a:gd name="T32" fmla="*/ 71 w 391"/>
                  <a:gd name="T33" fmla="*/ 347 h 392"/>
                  <a:gd name="T34" fmla="*/ 103 w 391"/>
                  <a:gd name="T35" fmla="*/ 368 h 392"/>
                  <a:gd name="T36" fmla="*/ 137 w 391"/>
                  <a:gd name="T37" fmla="*/ 383 h 392"/>
                  <a:gd name="T38" fmla="*/ 175 w 391"/>
                  <a:gd name="T39" fmla="*/ 391 h 392"/>
                  <a:gd name="T40" fmla="*/ 215 w 391"/>
                  <a:gd name="T41" fmla="*/ 391 h 392"/>
                  <a:gd name="T42" fmla="*/ 253 w 391"/>
                  <a:gd name="T43" fmla="*/ 383 h 392"/>
                  <a:gd name="T44" fmla="*/ 288 w 391"/>
                  <a:gd name="T45" fmla="*/ 368 h 392"/>
                  <a:gd name="T46" fmla="*/ 320 w 391"/>
                  <a:gd name="T47" fmla="*/ 347 h 392"/>
                  <a:gd name="T48" fmla="*/ 346 w 391"/>
                  <a:gd name="T49" fmla="*/ 320 h 392"/>
                  <a:gd name="T50" fmla="*/ 368 w 391"/>
                  <a:gd name="T51" fmla="*/ 290 h 392"/>
                  <a:gd name="T52" fmla="*/ 382 w 391"/>
                  <a:gd name="T53" fmla="*/ 254 h 392"/>
                  <a:gd name="T54" fmla="*/ 390 w 391"/>
                  <a:gd name="T55" fmla="*/ 217 h 392"/>
                  <a:gd name="T56" fmla="*/ 390 w 391"/>
                  <a:gd name="T57" fmla="*/ 182 h 392"/>
                  <a:gd name="T58" fmla="*/ 386 w 391"/>
                  <a:gd name="T59" fmla="*/ 156 h 392"/>
                  <a:gd name="T60" fmla="*/ 379 w 391"/>
                  <a:gd name="T61" fmla="*/ 130 h 392"/>
                  <a:gd name="T62" fmla="*/ 368 w 391"/>
                  <a:gd name="T63" fmla="*/ 105 h 392"/>
                  <a:gd name="T64" fmla="*/ 294 w 391"/>
                  <a:gd name="T65" fmla="*/ 160 h 392"/>
                  <a:gd name="T66" fmla="*/ 299 w 391"/>
                  <a:gd name="T67" fmla="*/ 179 h 392"/>
                  <a:gd name="T68" fmla="*/ 300 w 391"/>
                  <a:gd name="T69" fmla="*/ 196 h 392"/>
                  <a:gd name="T70" fmla="*/ 298 w 391"/>
                  <a:gd name="T71" fmla="*/ 218 h 392"/>
                  <a:gd name="T72" fmla="*/ 292 w 391"/>
                  <a:gd name="T73" fmla="*/ 237 h 392"/>
                  <a:gd name="T74" fmla="*/ 282 w 391"/>
                  <a:gd name="T75" fmla="*/ 256 h 392"/>
                  <a:gd name="T76" fmla="*/ 270 w 391"/>
                  <a:gd name="T77" fmla="*/ 270 h 392"/>
                  <a:gd name="T78" fmla="*/ 254 w 391"/>
                  <a:gd name="T79" fmla="*/ 284 h 392"/>
                  <a:gd name="T80" fmla="*/ 236 w 391"/>
                  <a:gd name="T81" fmla="*/ 294 h 392"/>
                  <a:gd name="T82" fmla="*/ 216 w 391"/>
                  <a:gd name="T83" fmla="*/ 300 h 392"/>
                  <a:gd name="T84" fmla="*/ 195 w 391"/>
                  <a:gd name="T85" fmla="*/ 302 h 392"/>
                  <a:gd name="T86" fmla="*/ 173 w 391"/>
                  <a:gd name="T87" fmla="*/ 300 h 392"/>
                  <a:gd name="T88" fmla="*/ 154 w 391"/>
                  <a:gd name="T89" fmla="*/ 294 h 392"/>
                  <a:gd name="T90" fmla="*/ 137 w 391"/>
                  <a:gd name="T91" fmla="*/ 284 h 392"/>
                  <a:gd name="T92" fmla="*/ 121 w 391"/>
                  <a:gd name="T93" fmla="*/ 270 h 392"/>
                  <a:gd name="T94" fmla="*/ 107 w 391"/>
                  <a:gd name="T95" fmla="*/ 256 h 392"/>
                  <a:gd name="T96" fmla="*/ 98 w 391"/>
                  <a:gd name="T97" fmla="*/ 237 h 392"/>
                  <a:gd name="T98" fmla="*/ 92 w 391"/>
                  <a:gd name="T99" fmla="*/ 218 h 392"/>
                  <a:gd name="T100" fmla="*/ 90 w 391"/>
                  <a:gd name="T101" fmla="*/ 196 h 392"/>
                  <a:gd name="T102" fmla="*/ 92 w 391"/>
                  <a:gd name="T103" fmla="*/ 175 h 392"/>
                  <a:gd name="T104" fmla="*/ 98 w 391"/>
                  <a:gd name="T105" fmla="*/ 156 h 392"/>
                  <a:gd name="T106" fmla="*/ 107 w 391"/>
                  <a:gd name="T107" fmla="*/ 137 h 392"/>
                  <a:gd name="T108" fmla="*/ 121 w 391"/>
                  <a:gd name="T109" fmla="*/ 121 h 392"/>
                  <a:gd name="T110" fmla="*/ 137 w 391"/>
                  <a:gd name="T111" fmla="*/ 109 h 392"/>
                  <a:gd name="T112" fmla="*/ 154 w 391"/>
                  <a:gd name="T113" fmla="*/ 99 h 392"/>
                  <a:gd name="T114" fmla="*/ 173 w 391"/>
                  <a:gd name="T115" fmla="*/ 93 h 392"/>
                  <a:gd name="T116" fmla="*/ 195 w 391"/>
                  <a:gd name="T117" fmla="*/ 91 h 392"/>
                  <a:gd name="T118" fmla="*/ 214 w 391"/>
                  <a:gd name="T119" fmla="*/ 93 h 392"/>
                  <a:gd name="T120" fmla="*/ 231 w 391"/>
                  <a:gd name="T121" fmla="*/ 9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1" h="392">
                    <a:moveTo>
                      <a:pt x="298" y="30"/>
                    </a:moveTo>
                    <a:lnTo>
                      <a:pt x="286" y="24"/>
                    </a:lnTo>
                    <a:lnTo>
                      <a:pt x="275" y="18"/>
                    </a:lnTo>
                    <a:lnTo>
                      <a:pt x="263" y="13"/>
                    </a:lnTo>
                    <a:lnTo>
                      <a:pt x="249" y="9"/>
                    </a:lnTo>
                    <a:lnTo>
                      <a:pt x="236" y="5"/>
                    </a:lnTo>
                    <a:lnTo>
                      <a:pt x="222" y="3"/>
                    </a:lnTo>
                    <a:lnTo>
                      <a:pt x="209" y="2"/>
                    </a:lnTo>
                    <a:lnTo>
                      <a:pt x="195" y="0"/>
                    </a:lnTo>
                    <a:lnTo>
                      <a:pt x="175" y="2"/>
                    </a:lnTo>
                    <a:lnTo>
                      <a:pt x="156" y="5"/>
                    </a:lnTo>
                    <a:lnTo>
                      <a:pt x="137" y="10"/>
                    </a:lnTo>
                    <a:lnTo>
                      <a:pt x="120" y="16"/>
                    </a:lnTo>
                    <a:lnTo>
                      <a:pt x="103" y="25"/>
                    </a:lnTo>
                    <a:lnTo>
                      <a:pt x="85" y="35"/>
                    </a:lnTo>
                    <a:lnTo>
                      <a:pt x="71" y="46"/>
                    </a:lnTo>
                    <a:lnTo>
                      <a:pt x="57" y="58"/>
                    </a:lnTo>
                    <a:lnTo>
                      <a:pt x="44" y="72"/>
                    </a:lnTo>
                    <a:lnTo>
                      <a:pt x="33" y="87"/>
                    </a:lnTo>
                    <a:lnTo>
                      <a:pt x="23" y="103"/>
                    </a:lnTo>
                    <a:lnTo>
                      <a:pt x="15" y="120"/>
                    </a:lnTo>
                    <a:lnTo>
                      <a:pt x="9" y="138"/>
                    </a:lnTo>
                    <a:lnTo>
                      <a:pt x="4" y="157"/>
                    </a:lnTo>
                    <a:lnTo>
                      <a:pt x="1" y="176"/>
                    </a:lnTo>
                    <a:lnTo>
                      <a:pt x="0" y="196"/>
                    </a:lnTo>
                    <a:lnTo>
                      <a:pt x="1" y="217"/>
                    </a:lnTo>
                    <a:lnTo>
                      <a:pt x="4" y="236"/>
                    </a:lnTo>
                    <a:lnTo>
                      <a:pt x="9" y="254"/>
                    </a:lnTo>
                    <a:lnTo>
                      <a:pt x="15" y="273"/>
                    </a:lnTo>
                    <a:lnTo>
                      <a:pt x="23" y="290"/>
                    </a:lnTo>
                    <a:lnTo>
                      <a:pt x="33" y="306"/>
                    </a:lnTo>
                    <a:lnTo>
                      <a:pt x="44" y="320"/>
                    </a:lnTo>
                    <a:lnTo>
                      <a:pt x="57" y="335"/>
                    </a:lnTo>
                    <a:lnTo>
                      <a:pt x="71" y="347"/>
                    </a:lnTo>
                    <a:lnTo>
                      <a:pt x="85" y="358"/>
                    </a:lnTo>
                    <a:lnTo>
                      <a:pt x="103" y="368"/>
                    </a:lnTo>
                    <a:lnTo>
                      <a:pt x="120" y="377"/>
                    </a:lnTo>
                    <a:lnTo>
                      <a:pt x="137" y="383"/>
                    </a:lnTo>
                    <a:lnTo>
                      <a:pt x="156" y="388"/>
                    </a:lnTo>
                    <a:lnTo>
                      <a:pt x="175" y="391"/>
                    </a:lnTo>
                    <a:lnTo>
                      <a:pt x="195" y="392"/>
                    </a:lnTo>
                    <a:lnTo>
                      <a:pt x="215" y="391"/>
                    </a:lnTo>
                    <a:lnTo>
                      <a:pt x="234" y="388"/>
                    </a:lnTo>
                    <a:lnTo>
                      <a:pt x="253" y="383"/>
                    </a:lnTo>
                    <a:lnTo>
                      <a:pt x="271" y="377"/>
                    </a:lnTo>
                    <a:lnTo>
                      <a:pt x="288" y="368"/>
                    </a:lnTo>
                    <a:lnTo>
                      <a:pt x="304" y="358"/>
                    </a:lnTo>
                    <a:lnTo>
                      <a:pt x="320" y="347"/>
                    </a:lnTo>
                    <a:lnTo>
                      <a:pt x="333" y="335"/>
                    </a:lnTo>
                    <a:lnTo>
                      <a:pt x="346" y="320"/>
                    </a:lnTo>
                    <a:lnTo>
                      <a:pt x="358" y="306"/>
                    </a:lnTo>
                    <a:lnTo>
                      <a:pt x="368" y="290"/>
                    </a:lnTo>
                    <a:lnTo>
                      <a:pt x="375" y="273"/>
                    </a:lnTo>
                    <a:lnTo>
                      <a:pt x="382" y="254"/>
                    </a:lnTo>
                    <a:lnTo>
                      <a:pt x="387" y="236"/>
                    </a:lnTo>
                    <a:lnTo>
                      <a:pt x="390" y="217"/>
                    </a:lnTo>
                    <a:lnTo>
                      <a:pt x="391" y="196"/>
                    </a:lnTo>
                    <a:lnTo>
                      <a:pt x="390" y="182"/>
                    </a:lnTo>
                    <a:lnTo>
                      <a:pt x="388" y="169"/>
                    </a:lnTo>
                    <a:lnTo>
                      <a:pt x="386" y="156"/>
                    </a:lnTo>
                    <a:lnTo>
                      <a:pt x="383" y="142"/>
                    </a:lnTo>
                    <a:lnTo>
                      <a:pt x="379" y="130"/>
                    </a:lnTo>
                    <a:lnTo>
                      <a:pt x="374" y="118"/>
                    </a:lnTo>
                    <a:lnTo>
                      <a:pt x="368" y="105"/>
                    </a:lnTo>
                    <a:lnTo>
                      <a:pt x="361" y="94"/>
                    </a:lnTo>
                    <a:lnTo>
                      <a:pt x="294" y="160"/>
                    </a:lnTo>
                    <a:lnTo>
                      <a:pt x="297" y="169"/>
                    </a:lnTo>
                    <a:lnTo>
                      <a:pt x="299" y="179"/>
                    </a:lnTo>
                    <a:lnTo>
                      <a:pt x="300" y="187"/>
                    </a:lnTo>
                    <a:lnTo>
                      <a:pt x="300" y="196"/>
                    </a:lnTo>
                    <a:lnTo>
                      <a:pt x="300" y="207"/>
                    </a:lnTo>
                    <a:lnTo>
                      <a:pt x="298" y="218"/>
                    </a:lnTo>
                    <a:lnTo>
                      <a:pt x="296" y="228"/>
                    </a:lnTo>
                    <a:lnTo>
                      <a:pt x="292" y="237"/>
                    </a:lnTo>
                    <a:lnTo>
                      <a:pt x="288" y="246"/>
                    </a:lnTo>
                    <a:lnTo>
                      <a:pt x="282" y="256"/>
                    </a:lnTo>
                    <a:lnTo>
                      <a:pt x="276" y="263"/>
                    </a:lnTo>
                    <a:lnTo>
                      <a:pt x="270" y="270"/>
                    </a:lnTo>
                    <a:lnTo>
                      <a:pt x="263" y="278"/>
                    </a:lnTo>
                    <a:lnTo>
                      <a:pt x="254" y="284"/>
                    </a:lnTo>
                    <a:lnTo>
                      <a:pt x="245" y="289"/>
                    </a:lnTo>
                    <a:lnTo>
                      <a:pt x="236" y="294"/>
                    </a:lnTo>
                    <a:lnTo>
                      <a:pt x="226" y="297"/>
                    </a:lnTo>
                    <a:lnTo>
                      <a:pt x="216" y="300"/>
                    </a:lnTo>
                    <a:lnTo>
                      <a:pt x="206" y="301"/>
                    </a:lnTo>
                    <a:lnTo>
                      <a:pt x="195" y="302"/>
                    </a:lnTo>
                    <a:lnTo>
                      <a:pt x="184" y="301"/>
                    </a:lnTo>
                    <a:lnTo>
                      <a:pt x="173" y="300"/>
                    </a:lnTo>
                    <a:lnTo>
                      <a:pt x="164" y="297"/>
                    </a:lnTo>
                    <a:lnTo>
                      <a:pt x="154" y="294"/>
                    </a:lnTo>
                    <a:lnTo>
                      <a:pt x="145" y="289"/>
                    </a:lnTo>
                    <a:lnTo>
                      <a:pt x="137" y="284"/>
                    </a:lnTo>
                    <a:lnTo>
                      <a:pt x="128" y="278"/>
                    </a:lnTo>
                    <a:lnTo>
                      <a:pt x="121" y="270"/>
                    </a:lnTo>
                    <a:lnTo>
                      <a:pt x="114" y="263"/>
                    </a:lnTo>
                    <a:lnTo>
                      <a:pt x="107" y="256"/>
                    </a:lnTo>
                    <a:lnTo>
                      <a:pt x="103" y="246"/>
                    </a:lnTo>
                    <a:lnTo>
                      <a:pt x="98" y="237"/>
                    </a:lnTo>
                    <a:lnTo>
                      <a:pt x="94" y="228"/>
                    </a:lnTo>
                    <a:lnTo>
                      <a:pt x="92" y="218"/>
                    </a:lnTo>
                    <a:lnTo>
                      <a:pt x="90" y="207"/>
                    </a:lnTo>
                    <a:lnTo>
                      <a:pt x="90" y="196"/>
                    </a:lnTo>
                    <a:lnTo>
                      <a:pt x="90" y="186"/>
                    </a:lnTo>
                    <a:lnTo>
                      <a:pt x="92" y="175"/>
                    </a:lnTo>
                    <a:lnTo>
                      <a:pt x="94" y="165"/>
                    </a:lnTo>
                    <a:lnTo>
                      <a:pt x="98" y="156"/>
                    </a:lnTo>
                    <a:lnTo>
                      <a:pt x="103" y="146"/>
                    </a:lnTo>
                    <a:lnTo>
                      <a:pt x="107" y="137"/>
                    </a:lnTo>
                    <a:lnTo>
                      <a:pt x="114" y="130"/>
                    </a:lnTo>
                    <a:lnTo>
                      <a:pt x="121" y="121"/>
                    </a:lnTo>
                    <a:lnTo>
                      <a:pt x="128" y="115"/>
                    </a:lnTo>
                    <a:lnTo>
                      <a:pt x="137" y="109"/>
                    </a:lnTo>
                    <a:lnTo>
                      <a:pt x="145" y="104"/>
                    </a:lnTo>
                    <a:lnTo>
                      <a:pt x="154" y="99"/>
                    </a:lnTo>
                    <a:lnTo>
                      <a:pt x="164" y="96"/>
                    </a:lnTo>
                    <a:lnTo>
                      <a:pt x="173" y="93"/>
                    </a:lnTo>
                    <a:lnTo>
                      <a:pt x="184" y="92"/>
                    </a:lnTo>
                    <a:lnTo>
                      <a:pt x="195" y="91"/>
                    </a:lnTo>
                    <a:lnTo>
                      <a:pt x="204" y="92"/>
                    </a:lnTo>
                    <a:lnTo>
                      <a:pt x="214" y="93"/>
                    </a:lnTo>
                    <a:lnTo>
                      <a:pt x="222" y="94"/>
                    </a:lnTo>
                    <a:lnTo>
                      <a:pt x="231" y="97"/>
                    </a:lnTo>
                    <a:lnTo>
                      <a:pt x="29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86">
                <a:extLst>
                  <a:ext uri="{FF2B5EF4-FFF2-40B4-BE49-F238E27FC236}">
                    <a16:creationId xmlns:a16="http://schemas.microsoft.com/office/drawing/2014/main" id="{05832FC6-A13B-4EDD-B4E6-398979DBE851}"/>
                  </a:ext>
                </a:extLst>
              </p:cNvPr>
              <p:cNvSpPr>
                <a:spLocks/>
              </p:cNvSpPr>
              <p:nvPr/>
            </p:nvSpPr>
            <p:spPr bwMode="auto">
              <a:xfrm>
                <a:off x="9967913" y="3260725"/>
                <a:ext cx="47625" cy="49213"/>
              </a:xfrm>
              <a:custGeom>
                <a:avLst/>
                <a:gdLst>
                  <a:gd name="T0" fmla="*/ 80 w 150"/>
                  <a:gd name="T1" fmla="*/ 0 h 151"/>
                  <a:gd name="T2" fmla="*/ 68 w 150"/>
                  <a:gd name="T3" fmla="*/ 0 h 151"/>
                  <a:gd name="T4" fmla="*/ 52 w 150"/>
                  <a:gd name="T5" fmla="*/ 4 h 151"/>
                  <a:gd name="T6" fmla="*/ 39 w 150"/>
                  <a:gd name="T7" fmla="*/ 9 h 151"/>
                  <a:gd name="T8" fmla="*/ 28 w 150"/>
                  <a:gd name="T9" fmla="*/ 17 h 151"/>
                  <a:gd name="T10" fmla="*/ 17 w 150"/>
                  <a:gd name="T11" fmla="*/ 27 h 151"/>
                  <a:gd name="T12" fmla="*/ 9 w 150"/>
                  <a:gd name="T13" fmla="*/ 39 h 151"/>
                  <a:gd name="T14" fmla="*/ 3 w 150"/>
                  <a:gd name="T15" fmla="*/ 53 h 151"/>
                  <a:gd name="T16" fmla="*/ 1 w 150"/>
                  <a:gd name="T17" fmla="*/ 68 h 151"/>
                  <a:gd name="T18" fmla="*/ 1 w 150"/>
                  <a:gd name="T19" fmla="*/ 83 h 151"/>
                  <a:gd name="T20" fmla="*/ 3 w 150"/>
                  <a:gd name="T21" fmla="*/ 98 h 151"/>
                  <a:gd name="T22" fmla="*/ 9 w 150"/>
                  <a:gd name="T23" fmla="*/ 111 h 151"/>
                  <a:gd name="T24" fmla="*/ 17 w 150"/>
                  <a:gd name="T25" fmla="*/ 124 h 151"/>
                  <a:gd name="T26" fmla="*/ 28 w 150"/>
                  <a:gd name="T27" fmla="*/ 133 h 151"/>
                  <a:gd name="T28" fmla="*/ 39 w 150"/>
                  <a:gd name="T29" fmla="*/ 142 h 151"/>
                  <a:gd name="T30" fmla="*/ 52 w 150"/>
                  <a:gd name="T31" fmla="*/ 147 h 151"/>
                  <a:gd name="T32" fmla="*/ 68 w 150"/>
                  <a:gd name="T33" fmla="*/ 151 h 151"/>
                  <a:gd name="T34" fmla="*/ 83 w 150"/>
                  <a:gd name="T35" fmla="*/ 151 h 151"/>
                  <a:gd name="T36" fmla="*/ 97 w 150"/>
                  <a:gd name="T37" fmla="*/ 147 h 151"/>
                  <a:gd name="T38" fmla="*/ 111 w 150"/>
                  <a:gd name="T39" fmla="*/ 142 h 151"/>
                  <a:gd name="T40" fmla="*/ 123 w 150"/>
                  <a:gd name="T41" fmla="*/ 133 h 151"/>
                  <a:gd name="T42" fmla="*/ 133 w 150"/>
                  <a:gd name="T43" fmla="*/ 124 h 151"/>
                  <a:gd name="T44" fmla="*/ 141 w 150"/>
                  <a:gd name="T45" fmla="*/ 111 h 151"/>
                  <a:gd name="T46" fmla="*/ 147 w 150"/>
                  <a:gd name="T47" fmla="*/ 98 h 151"/>
                  <a:gd name="T48" fmla="*/ 150 w 150"/>
                  <a:gd name="T49" fmla="*/ 83 h 151"/>
                  <a:gd name="T50" fmla="*/ 150 w 150"/>
                  <a:gd name="T51" fmla="*/ 70 h 151"/>
                  <a:gd name="T52" fmla="*/ 107 w 150"/>
                  <a:gd name="T53" fmla="*/ 108 h 151"/>
                  <a:gd name="T54" fmla="*/ 92 w 150"/>
                  <a:gd name="T55" fmla="*/ 118 h 151"/>
                  <a:gd name="T56" fmla="*/ 75 w 150"/>
                  <a:gd name="T57" fmla="*/ 120 h 151"/>
                  <a:gd name="T58" fmla="*/ 58 w 150"/>
                  <a:gd name="T59" fmla="*/ 118 h 151"/>
                  <a:gd name="T60" fmla="*/ 44 w 150"/>
                  <a:gd name="T61" fmla="*/ 108 h 151"/>
                  <a:gd name="T62" fmla="*/ 34 w 150"/>
                  <a:gd name="T63" fmla="*/ 93 h 151"/>
                  <a:gd name="T64" fmla="*/ 30 w 150"/>
                  <a:gd name="T65" fmla="*/ 75 h 151"/>
                  <a:gd name="T66" fmla="*/ 34 w 150"/>
                  <a:gd name="T67" fmla="*/ 58 h 151"/>
                  <a:gd name="T68" fmla="*/ 44 w 150"/>
                  <a:gd name="T69" fmla="*/ 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151">
                    <a:moveTo>
                      <a:pt x="85" y="2"/>
                    </a:moveTo>
                    <a:lnTo>
                      <a:pt x="80" y="0"/>
                    </a:lnTo>
                    <a:lnTo>
                      <a:pt x="75" y="0"/>
                    </a:lnTo>
                    <a:lnTo>
                      <a:pt x="68" y="0"/>
                    </a:lnTo>
                    <a:lnTo>
                      <a:pt x="60" y="2"/>
                    </a:lnTo>
                    <a:lnTo>
                      <a:pt x="52" y="4"/>
                    </a:lnTo>
                    <a:lnTo>
                      <a:pt x="46" y="6"/>
                    </a:lnTo>
                    <a:lnTo>
                      <a:pt x="39" y="9"/>
                    </a:lnTo>
                    <a:lnTo>
                      <a:pt x="33" y="13"/>
                    </a:lnTo>
                    <a:lnTo>
                      <a:pt x="28" y="17"/>
                    </a:lnTo>
                    <a:lnTo>
                      <a:pt x="22" y="22"/>
                    </a:lnTo>
                    <a:lnTo>
                      <a:pt x="17" y="27"/>
                    </a:lnTo>
                    <a:lnTo>
                      <a:pt x="13" y="33"/>
                    </a:lnTo>
                    <a:lnTo>
                      <a:pt x="9" y="39"/>
                    </a:lnTo>
                    <a:lnTo>
                      <a:pt x="6" y="46"/>
                    </a:lnTo>
                    <a:lnTo>
                      <a:pt x="3" y="53"/>
                    </a:lnTo>
                    <a:lnTo>
                      <a:pt x="1" y="60"/>
                    </a:lnTo>
                    <a:lnTo>
                      <a:pt x="1" y="68"/>
                    </a:lnTo>
                    <a:lnTo>
                      <a:pt x="0" y="75"/>
                    </a:lnTo>
                    <a:lnTo>
                      <a:pt x="1" y="83"/>
                    </a:lnTo>
                    <a:lnTo>
                      <a:pt x="1" y="91"/>
                    </a:lnTo>
                    <a:lnTo>
                      <a:pt x="3" y="98"/>
                    </a:lnTo>
                    <a:lnTo>
                      <a:pt x="6" y="104"/>
                    </a:lnTo>
                    <a:lnTo>
                      <a:pt x="9" y="111"/>
                    </a:lnTo>
                    <a:lnTo>
                      <a:pt x="13" y="118"/>
                    </a:lnTo>
                    <a:lnTo>
                      <a:pt x="17" y="124"/>
                    </a:lnTo>
                    <a:lnTo>
                      <a:pt x="22" y="129"/>
                    </a:lnTo>
                    <a:lnTo>
                      <a:pt x="28" y="133"/>
                    </a:lnTo>
                    <a:lnTo>
                      <a:pt x="33" y="137"/>
                    </a:lnTo>
                    <a:lnTo>
                      <a:pt x="39" y="142"/>
                    </a:lnTo>
                    <a:lnTo>
                      <a:pt x="46" y="144"/>
                    </a:lnTo>
                    <a:lnTo>
                      <a:pt x="52" y="147"/>
                    </a:lnTo>
                    <a:lnTo>
                      <a:pt x="60" y="149"/>
                    </a:lnTo>
                    <a:lnTo>
                      <a:pt x="68" y="151"/>
                    </a:lnTo>
                    <a:lnTo>
                      <a:pt x="75" y="151"/>
                    </a:lnTo>
                    <a:lnTo>
                      <a:pt x="83" y="151"/>
                    </a:lnTo>
                    <a:lnTo>
                      <a:pt x="90" y="149"/>
                    </a:lnTo>
                    <a:lnTo>
                      <a:pt x="97" y="147"/>
                    </a:lnTo>
                    <a:lnTo>
                      <a:pt x="105" y="144"/>
                    </a:lnTo>
                    <a:lnTo>
                      <a:pt x="111" y="142"/>
                    </a:lnTo>
                    <a:lnTo>
                      <a:pt x="117" y="137"/>
                    </a:lnTo>
                    <a:lnTo>
                      <a:pt x="123" y="133"/>
                    </a:lnTo>
                    <a:lnTo>
                      <a:pt x="128" y="129"/>
                    </a:lnTo>
                    <a:lnTo>
                      <a:pt x="133" y="124"/>
                    </a:lnTo>
                    <a:lnTo>
                      <a:pt x="138" y="118"/>
                    </a:lnTo>
                    <a:lnTo>
                      <a:pt x="141" y="111"/>
                    </a:lnTo>
                    <a:lnTo>
                      <a:pt x="145" y="104"/>
                    </a:lnTo>
                    <a:lnTo>
                      <a:pt x="147" y="98"/>
                    </a:lnTo>
                    <a:lnTo>
                      <a:pt x="149" y="91"/>
                    </a:lnTo>
                    <a:lnTo>
                      <a:pt x="150" y="83"/>
                    </a:lnTo>
                    <a:lnTo>
                      <a:pt x="150" y="75"/>
                    </a:lnTo>
                    <a:lnTo>
                      <a:pt x="150" y="70"/>
                    </a:lnTo>
                    <a:lnTo>
                      <a:pt x="150" y="65"/>
                    </a:lnTo>
                    <a:lnTo>
                      <a:pt x="107" y="108"/>
                    </a:lnTo>
                    <a:lnTo>
                      <a:pt x="100" y="113"/>
                    </a:lnTo>
                    <a:lnTo>
                      <a:pt x="92" y="118"/>
                    </a:lnTo>
                    <a:lnTo>
                      <a:pt x="84" y="120"/>
                    </a:lnTo>
                    <a:lnTo>
                      <a:pt x="75" y="120"/>
                    </a:lnTo>
                    <a:lnTo>
                      <a:pt x="67" y="120"/>
                    </a:lnTo>
                    <a:lnTo>
                      <a:pt x="58" y="118"/>
                    </a:lnTo>
                    <a:lnTo>
                      <a:pt x="50" y="113"/>
                    </a:lnTo>
                    <a:lnTo>
                      <a:pt x="44" y="108"/>
                    </a:lnTo>
                    <a:lnTo>
                      <a:pt x="38" y="100"/>
                    </a:lnTo>
                    <a:lnTo>
                      <a:pt x="34" y="93"/>
                    </a:lnTo>
                    <a:lnTo>
                      <a:pt x="31" y="85"/>
                    </a:lnTo>
                    <a:lnTo>
                      <a:pt x="30" y="75"/>
                    </a:lnTo>
                    <a:lnTo>
                      <a:pt x="31" y="66"/>
                    </a:lnTo>
                    <a:lnTo>
                      <a:pt x="34" y="58"/>
                    </a:lnTo>
                    <a:lnTo>
                      <a:pt x="38" y="50"/>
                    </a:lnTo>
                    <a:lnTo>
                      <a:pt x="44" y="43"/>
                    </a:lnTo>
                    <a:lnTo>
                      <a:pt x="8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87">
                <a:extLst>
                  <a:ext uri="{FF2B5EF4-FFF2-40B4-BE49-F238E27FC236}">
                    <a16:creationId xmlns:a16="http://schemas.microsoft.com/office/drawing/2014/main" id="{A5D9AC60-5C58-4862-AD08-C611AE24E45B}"/>
                  </a:ext>
                </a:extLst>
              </p:cNvPr>
              <p:cNvSpPr>
                <a:spLocks/>
              </p:cNvSpPr>
              <p:nvPr/>
            </p:nvSpPr>
            <p:spPr bwMode="auto">
              <a:xfrm>
                <a:off x="9986963" y="3108325"/>
                <a:ext cx="180975" cy="182563"/>
              </a:xfrm>
              <a:custGeom>
                <a:avLst/>
                <a:gdLst>
                  <a:gd name="T0" fmla="*/ 566 w 571"/>
                  <a:gd name="T1" fmla="*/ 94 h 572"/>
                  <a:gd name="T2" fmla="*/ 560 w 571"/>
                  <a:gd name="T3" fmla="*/ 91 h 572"/>
                  <a:gd name="T4" fmla="*/ 509 w 571"/>
                  <a:gd name="T5" fmla="*/ 91 h 572"/>
                  <a:gd name="T6" fmla="*/ 482 w 571"/>
                  <a:gd name="T7" fmla="*/ 62 h 572"/>
                  <a:gd name="T8" fmla="*/ 481 w 571"/>
                  <a:gd name="T9" fmla="*/ 11 h 572"/>
                  <a:gd name="T10" fmla="*/ 478 w 571"/>
                  <a:gd name="T11" fmla="*/ 5 h 572"/>
                  <a:gd name="T12" fmla="*/ 472 w 571"/>
                  <a:gd name="T13" fmla="*/ 1 h 572"/>
                  <a:gd name="T14" fmla="*/ 465 w 571"/>
                  <a:gd name="T15" fmla="*/ 0 h 572"/>
                  <a:gd name="T16" fmla="*/ 455 w 571"/>
                  <a:gd name="T17" fmla="*/ 3 h 572"/>
                  <a:gd name="T18" fmla="*/ 417 w 571"/>
                  <a:gd name="T19" fmla="*/ 17 h 572"/>
                  <a:gd name="T20" fmla="*/ 392 w 571"/>
                  <a:gd name="T21" fmla="*/ 29 h 572"/>
                  <a:gd name="T22" fmla="*/ 390 w 571"/>
                  <a:gd name="T23" fmla="*/ 171 h 572"/>
                  <a:gd name="T24" fmla="*/ 382 w 571"/>
                  <a:gd name="T25" fmla="*/ 180 h 572"/>
                  <a:gd name="T26" fmla="*/ 371 w 571"/>
                  <a:gd name="T27" fmla="*/ 180 h 572"/>
                  <a:gd name="T28" fmla="*/ 362 w 571"/>
                  <a:gd name="T29" fmla="*/ 171 h 572"/>
                  <a:gd name="T30" fmla="*/ 361 w 571"/>
                  <a:gd name="T31" fmla="*/ 45 h 572"/>
                  <a:gd name="T32" fmla="*/ 324 w 571"/>
                  <a:gd name="T33" fmla="*/ 70 h 572"/>
                  <a:gd name="T34" fmla="*/ 290 w 571"/>
                  <a:gd name="T35" fmla="*/ 97 h 572"/>
                  <a:gd name="T36" fmla="*/ 263 w 571"/>
                  <a:gd name="T37" fmla="*/ 130 h 572"/>
                  <a:gd name="T38" fmla="*/ 254 w 571"/>
                  <a:gd name="T39" fmla="*/ 147 h 572"/>
                  <a:gd name="T40" fmla="*/ 247 w 571"/>
                  <a:gd name="T41" fmla="*/ 165 h 572"/>
                  <a:gd name="T42" fmla="*/ 245 w 571"/>
                  <a:gd name="T43" fmla="*/ 186 h 572"/>
                  <a:gd name="T44" fmla="*/ 246 w 571"/>
                  <a:gd name="T45" fmla="*/ 205 h 572"/>
                  <a:gd name="T46" fmla="*/ 252 w 571"/>
                  <a:gd name="T47" fmla="*/ 226 h 572"/>
                  <a:gd name="T48" fmla="*/ 262 w 571"/>
                  <a:gd name="T49" fmla="*/ 246 h 572"/>
                  <a:gd name="T50" fmla="*/ 280 w 571"/>
                  <a:gd name="T51" fmla="*/ 270 h 572"/>
                  <a:gd name="T52" fmla="*/ 249 w 571"/>
                  <a:gd name="T53" fmla="*/ 302 h 572"/>
                  <a:gd name="T54" fmla="*/ 142 w 571"/>
                  <a:gd name="T55" fmla="*/ 408 h 572"/>
                  <a:gd name="T56" fmla="*/ 57 w 571"/>
                  <a:gd name="T57" fmla="*/ 494 h 572"/>
                  <a:gd name="T58" fmla="*/ 4 w 571"/>
                  <a:gd name="T59" fmla="*/ 546 h 572"/>
                  <a:gd name="T60" fmla="*/ 1 w 571"/>
                  <a:gd name="T61" fmla="*/ 551 h 572"/>
                  <a:gd name="T62" fmla="*/ 0 w 571"/>
                  <a:gd name="T63" fmla="*/ 556 h 572"/>
                  <a:gd name="T64" fmla="*/ 1 w 571"/>
                  <a:gd name="T65" fmla="*/ 562 h 572"/>
                  <a:gd name="T66" fmla="*/ 4 w 571"/>
                  <a:gd name="T67" fmla="*/ 567 h 572"/>
                  <a:gd name="T68" fmla="*/ 4 w 571"/>
                  <a:gd name="T69" fmla="*/ 567 h 572"/>
                  <a:gd name="T70" fmla="*/ 15 w 571"/>
                  <a:gd name="T71" fmla="*/ 572 h 572"/>
                  <a:gd name="T72" fmla="*/ 25 w 571"/>
                  <a:gd name="T73" fmla="*/ 567 h 572"/>
                  <a:gd name="T74" fmla="*/ 26 w 571"/>
                  <a:gd name="T75" fmla="*/ 567 h 572"/>
                  <a:gd name="T76" fmla="*/ 78 w 571"/>
                  <a:gd name="T77" fmla="*/ 514 h 572"/>
                  <a:gd name="T78" fmla="*/ 163 w 571"/>
                  <a:gd name="T79" fmla="*/ 429 h 572"/>
                  <a:gd name="T80" fmla="*/ 271 w 571"/>
                  <a:gd name="T81" fmla="*/ 323 h 572"/>
                  <a:gd name="T82" fmla="*/ 313 w 571"/>
                  <a:gd name="T83" fmla="*/ 302 h 572"/>
                  <a:gd name="T84" fmla="*/ 340 w 571"/>
                  <a:gd name="T85" fmla="*/ 316 h 572"/>
                  <a:gd name="T86" fmla="*/ 368 w 571"/>
                  <a:gd name="T87" fmla="*/ 325 h 572"/>
                  <a:gd name="T88" fmla="*/ 394 w 571"/>
                  <a:gd name="T89" fmla="*/ 326 h 572"/>
                  <a:gd name="T90" fmla="*/ 415 w 571"/>
                  <a:gd name="T91" fmla="*/ 321 h 572"/>
                  <a:gd name="T92" fmla="*/ 434 w 571"/>
                  <a:gd name="T93" fmla="*/ 313 h 572"/>
                  <a:gd name="T94" fmla="*/ 451 w 571"/>
                  <a:gd name="T95" fmla="*/ 301 h 572"/>
                  <a:gd name="T96" fmla="*/ 477 w 571"/>
                  <a:gd name="T97" fmla="*/ 279 h 572"/>
                  <a:gd name="T98" fmla="*/ 506 w 571"/>
                  <a:gd name="T99" fmla="*/ 241 h 572"/>
                  <a:gd name="T100" fmla="*/ 531 w 571"/>
                  <a:gd name="T101" fmla="*/ 202 h 572"/>
                  <a:gd name="T102" fmla="*/ 549 w 571"/>
                  <a:gd name="T103" fmla="*/ 164 h 572"/>
                  <a:gd name="T104" fmla="*/ 566 w 571"/>
                  <a:gd name="T105" fmla="*/ 121 h 572"/>
                  <a:gd name="T106" fmla="*/ 571 w 571"/>
                  <a:gd name="T107" fmla="*/ 106 h 572"/>
                  <a:gd name="T108" fmla="*/ 571 w 571"/>
                  <a:gd name="T109" fmla="*/ 9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1" h="572">
                    <a:moveTo>
                      <a:pt x="569" y="97"/>
                    </a:moveTo>
                    <a:lnTo>
                      <a:pt x="566" y="94"/>
                    </a:lnTo>
                    <a:lnTo>
                      <a:pt x="564" y="92"/>
                    </a:lnTo>
                    <a:lnTo>
                      <a:pt x="560" y="91"/>
                    </a:lnTo>
                    <a:lnTo>
                      <a:pt x="556" y="91"/>
                    </a:lnTo>
                    <a:lnTo>
                      <a:pt x="509" y="91"/>
                    </a:lnTo>
                    <a:lnTo>
                      <a:pt x="482" y="91"/>
                    </a:lnTo>
                    <a:lnTo>
                      <a:pt x="482" y="62"/>
                    </a:lnTo>
                    <a:lnTo>
                      <a:pt x="482" y="15"/>
                    </a:lnTo>
                    <a:lnTo>
                      <a:pt x="481" y="11"/>
                    </a:lnTo>
                    <a:lnTo>
                      <a:pt x="480" y="8"/>
                    </a:lnTo>
                    <a:lnTo>
                      <a:pt x="478" y="5"/>
                    </a:lnTo>
                    <a:lnTo>
                      <a:pt x="476" y="3"/>
                    </a:lnTo>
                    <a:lnTo>
                      <a:pt x="472" y="1"/>
                    </a:lnTo>
                    <a:lnTo>
                      <a:pt x="469" y="0"/>
                    </a:lnTo>
                    <a:lnTo>
                      <a:pt x="465" y="0"/>
                    </a:lnTo>
                    <a:lnTo>
                      <a:pt x="461" y="0"/>
                    </a:lnTo>
                    <a:lnTo>
                      <a:pt x="455" y="3"/>
                    </a:lnTo>
                    <a:lnTo>
                      <a:pt x="439" y="9"/>
                    </a:lnTo>
                    <a:lnTo>
                      <a:pt x="417" y="17"/>
                    </a:lnTo>
                    <a:lnTo>
                      <a:pt x="392" y="29"/>
                    </a:lnTo>
                    <a:lnTo>
                      <a:pt x="392" y="29"/>
                    </a:lnTo>
                    <a:lnTo>
                      <a:pt x="392" y="165"/>
                    </a:lnTo>
                    <a:lnTo>
                      <a:pt x="390" y="171"/>
                    </a:lnTo>
                    <a:lnTo>
                      <a:pt x="387" y="176"/>
                    </a:lnTo>
                    <a:lnTo>
                      <a:pt x="382" y="180"/>
                    </a:lnTo>
                    <a:lnTo>
                      <a:pt x="376" y="181"/>
                    </a:lnTo>
                    <a:lnTo>
                      <a:pt x="371" y="180"/>
                    </a:lnTo>
                    <a:lnTo>
                      <a:pt x="366" y="176"/>
                    </a:lnTo>
                    <a:lnTo>
                      <a:pt x="362" y="171"/>
                    </a:lnTo>
                    <a:lnTo>
                      <a:pt x="361" y="165"/>
                    </a:lnTo>
                    <a:lnTo>
                      <a:pt x="361" y="45"/>
                    </a:lnTo>
                    <a:lnTo>
                      <a:pt x="343" y="56"/>
                    </a:lnTo>
                    <a:lnTo>
                      <a:pt x="324" y="70"/>
                    </a:lnTo>
                    <a:lnTo>
                      <a:pt x="306" y="83"/>
                    </a:lnTo>
                    <a:lnTo>
                      <a:pt x="290" y="97"/>
                    </a:lnTo>
                    <a:lnTo>
                      <a:pt x="276" y="113"/>
                    </a:lnTo>
                    <a:lnTo>
                      <a:pt x="263" y="130"/>
                    </a:lnTo>
                    <a:lnTo>
                      <a:pt x="258" y="138"/>
                    </a:lnTo>
                    <a:lnTo>
                      <a:pt x="254" y="147"/>
                    </a:lnTo>
                    <a:lnTo>
                      <a:pt x="250" y="156"/>
                    </a:lnTo>
                    <a:lnTo>
                      <a:pt x="247" y="165"/>
                    </a:lnTo>
                    <a:lnTo>
                      <a:pt x="246" y="176"/>
                    </a:lnTo>
                    <a:lnTo>
                      <a:pt x="245" y="186"/>
                    </a:lnTo>
                    <a:lnTo>
                      <a:pt x="245" y="196"/>
                    </a:lnTo>
                    <a:lnTo>
                      <a:pt x="246" y="205"/>
                    </a:lnTo>
                    <a:lnTo>
                      <a:pt x="249" y="216"/>
                    </a:lnTo>
                    <a:lnTo>
                      <a:pt x="252" y="226"/>
                    </a:lnTo>
                    <a:lnTo>
                      <a:pt x="257" y="236"/>
                    </a:lnTo>
                    <a:lnTo>
                      <a:pt x="262" y="246"/>
                    </a:lnTo>
                    <a:lnTo>
                      <a:pt x="271" y="258"/>
                    </a:lnTo>
                    <a:lnTo>
                      <a:pt x="280" y="270"/>
                    </a:lnTo>
                    <a:lnTo>
                      <a:pt x="280" y="270"/>
                    </a:lnTo>
                    <a:lnTo>
                      <a:pt x="249" y="302"/>
                    </a:lnTo>
                    <a:lnTo>
                      <a:pt x="163" y="386"/>
                    </a:lnTo>
                    <a:lnTo>
                      <a:pt x="142" y="408"/>
                    </a:lnTo>
                    <a:lnTo>
                      <a:pt x="78" y="472"/>
                    </a:lnTo>
                    <a:lnTo>
                      <a:pt x="57" y="494"/>
                    </a:lnTo>
                    <a:lnTo>
                      <a:pt x="23" y="528"/>
                    </a:lnTo>
                    <a:lnTo>
                      <a:pt x="4" y="546"/>
                    </a:lnTo>
                    <a:lnTo>
                      <a:pt x="2" y="549"/>
                    </a:lnTo>
                    <a:lnTo>
                      <a:pt x="1" y="551"/>
                    </a:lnTo>
                    <a:lnTo>
                      <a:pt x="1" y="553"/>
                    </a:lnTo>
                    <a:lnTo>
                      <a:pt x="0" y="556"/>
                    </a:lnTo>
                    <a:lnTo>
                      <a:pt x="1" y="560"/>
                    </a:lnTo>
                    <a:lnTo>
                      <a:pt x="1" y="562"/>
                    </a:lnTo>
                    <a:lnTo>
                      <a:pt x="2" y="564"/>
                    </a:lnTo>
                    <a:lnTo>
                      <a:pt x="4" y="567"/>
                    </a:lnTo>
                    <a:lnTo>
                      <a:pt x="4" y="567"/>
                    </a:lnTo>
                    <a:lnTo>
                      <a:pt x="4" y="567"/>
                    </a:lnTo>
                    <a:lnTo>
                      <a:pt x="9" y="571"/>
                    </a:lnTo>
                    <a:lnTo>
                      <a:pt x="15" y="572"/>
                    </a:lnTo>
                    <a:lnTo>
                      <a:pt x="20" y="571"/>
                    </a:lnTo>
                    <a:lnTo>
                      <a:pt x="25" y="567"/>
                    </a:lnTo>
                    <a:lnTo>
                      <a:pt x="25" y="567"/>
                    </a:lnTo>
                    <a:lnTo>
                      <a:pt x="26" y="567"/>
                    </a:lnTo>
                    <a:lnTo>
                      <a:pt x="43" y="549"/>
                    </a:lnTo>
                    <a:lnTo>
                      <a:pt x="78" y="514"/>
                    </a:lnTo>
                    <a:lnTo>
                      <a:pt x="100" y="494"/>
                    </a:lnTo>
                    <a:lnTo>
                      <a:pt x="163" y="429"/>
                    </a:lnTo>
                    <a:lnTo>
                      <a:pt x="185" y="408"/>
                    </a:lnTo>
                    <a:lnTo>
                      <a:pt x="271" y="323"/>
                    </a:lnTo>
                    <a:lnTo>
                      <a:pt x="301" y="291"/>
                    </a:lnTo>
                    <a:lnTo>
                      <a:pt x="313" y="302"/>
                    </a:lnTo>
                    <a:lnTo>
                      <a:pt x="326" y="309"/>
                    </a:lnTo>
                    <a:lnTo>
                      <a:pt x="340" y="316"/>
                    </a:lnTo>
                    <a:lnTo>
                      <a:pt x="354" y="323"/>
                    </a:lnTo>
                    <a:lnTo>
                      <a:pt x="368" y="325"/>
                    </a:lnTo>
                    <a:lnTo>
                      <a:pt x="383" y="326"/>
                    </a:lnTo>
                    <a:lnTo>
                      <a:pt x="394" y="326"/>
                    </a:lnTo>
                    <a:lnTo>
                      <a:pt x="404" y="324"/>
                    </a:lnTo>
                    <a:lnTo>
                      <a:pt x="415" y="321"/>
                    </a:lnTo>
                    <a:lnTo>
                      <a:pt x="425" y="318"/>
                    </a:lnTo>
                    <a:lnTo>
                      <a:pt x="434" y="313"/>
                    </a:lnTo>
                    <a:lnTo>
                      <a:pt x="443" y="308"/>
                    </a:lnTo>
                    <a:lnTo>
                      <a:pt x="451" y="301"/>
                    </a:lnTo>
                    <a:lnTo>
                      <a:pt x="461" y="294"/>
                    </a:lnTo>
                    <a:lnTo>
                      <a:pt x="477" y="279"/>
                    </a:lnTo>
                    <a:lnTo>
                      <a:pt x="493" y="260"/>
                    </a:lnTo>
                    <a:lnTo>
                      <a:pt x="506" y="241"/>
                    </a:lnTo>
                    <a:lnTo>
                      <a:pt x="519" y="221"/>
                    </a:lnTo>
                    <a:lnTo>
                      <a:pt x="531" y="202"/>
                    </a:lnTo>
                    <a:lnTo>
                      <a:pt x="541" y="182"/>
                    </a:lnTo>
                    <a:lnTo>
                      <a:pt x="549" y="164"/>
                    </a:lnTo>
                    <a:lnTo>
                      <a:pt x="556" y="148"/>
                    </a:lnTo>
                    <a:lnTo>
                      <a:pt x="566" y="121"/>
                    </a:lnTo>
                    <a:lnTo>
                      <a:pt x="571" y="110"/>
                    </a:lnTo>
                    <a:lnTo>
                      <a:pt x="571" y="106"/>
                    </a:lnTo>
                    <a:lnTo>
                      <a:pt x="571" y="103"/>
                    </a:lnTo>
                    <a:lnTo>
                      <a:pt x="571" y="99"/>
                    </a:lnTo>
                    <a:lnTo>
                      <a:pt x="569"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8" name="Group 37">
            <a:extLst>
              <a:ext uri="{FF2B5EF4-FFF2-40B4-BE49-F238E27FC236}">
                <a16:creationId xmlns:a16="http://schemas.microsoft.com/office/drawing/2014/main" id="{36BFD567-80E5-4660-A52E-2B55EA0DEF31}"/>
              </a:ext>
            </a:extLst>
          </p:cNvPr>
          <p:cNvGrpSpPr/>
          <p:nvPr/>
        </p:nvGrpSpPr>
        <p:grpSpPr>
          <a:xfrm>
            <a:off x="10438699" y="1980587"/>
            <a:ext cx="1290413" cy="4436816"/>
            <a:chOff x="10606564" y="3962352"/>
            <a:chExt cx="1290413" cy="1801364"/>
          </a:xfrm>
        </p:grpSpPr>
        <p:sp>
          <p:nvSpPr>
            <p:cNvPr id="14" name="Rectangle 13">
              <a:extLst>
                <a:ext uri="{FF2B5EF4-FFF2-40B4-BE49-F238E27FC236}">
                  <a16:creationId xmlns:a16="http://schemas.microsoft.com/office/drawing/2014/main" id="{7FEC9973-39D5-412F-A7B3-0D1351226B1E}"/>
                </a:ext>
              </a:extLst>
            </p:cNvPr>
            <p:cNvSpPr/>
            <p:nvPr/>
          </p:nvSpPr>
          <p:spPr>
            <a:xfrm>
              <a:off x="10606564" y="4276711"/>
              <a:ext cx="1290413" cy="1487005"/>
            </a:xfrm>
            <a:prstGeom prst="rect">
              <a:avLst/>
            </a:prstGeom>
          </p:spPr>
          <p:txBody>
            <a:bodyPr wrap="square" lIns="0" tIns="0" rIns="0" bIns="0">
              <a:spAutoFit/>
            </a:bodyPr>
            <a:lstStyle/>
            <a:p>
              <a:r>
                <a:rPr lang="en-ID" sz="1400" dirty="0">
                  <a:solidFill>
                    <a:schemeClr val="tx1">
                      <a:lumMod val="75000"/>
                      <a:lumOff val="25000"/>
                    </a:schemeClr>
                  </a:solidFill>
                  <a:latin typeface="Segoe UI" panose="020B0502040204020203" pitchFamily="34" charset="0"/>
                  <a:cs typeface="Segoe UI" panose="020B0502040204020203" pitchFamily="34" charset="0"/>
                </a:rPr>
                <a:t>Finally a web application is provided to doctor to analyse the health condition of patient through AI models which predict diseases like Cancer, Diabetes, Heart, liver, Kidney, Malaria and  pneumonia with over 95% accuracy.</a:t>
              </a:r>
            </a:p>
          </p:txBody>
        </p:sp>
        <p:grpSp>
          <p:nvGrpSpPr>
            <p:cNvPr id="18" name="Group 17">
              <a:extLst>
                <a:ext uri="{FF2B5EF4-FFF2-40B4-BE49-F238E27FC236}">
                  <a16:creationId xmlns:a16="http://schemas.microsoft.com/office/drawing/2014/main" id="{105261FF-0EE5-477D-B914-34FB50CA251C}"/>
                </a:ext>
              </a:extLst>
            </p:cNvPr>
            <p:cNvGrpSpPr/>
            <p:nvPr/>
          </p:nvGrpSpPr>
          <p:grpSpPr>
            <a:xfrm>
              <a:off x="10654021" y="3962352"/>
              <a:ext cx="284163" cy="284163"/>
              <a:chOff x="7613650" y="1387475"/>
              <a:chExt cx="284163" cy="284163"/>
            </a:xfrm>
            <a:solidFill>
              <a:srgbClr val="073061"/>
            </a:solidFill>
          </p:grpSpPr>
          <p:sp>
            <p:nvSpPr>
              <p:cNvPr id="19" name="Freeform 4359">
                <a:extLst>
                  <a:ext uri="{FF2B5EF4-FFF2-40B4-BE49-F238E27FC236}">
                    <a16:creationId xmlns:a16="http://schemas.microsoft.com/office/drawing/2014/main" id="{F2B5CAB4-904B-4B0C-870C-EF7DDD265E84}"/>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360">
                <a:extLst>
                  <a:ext uri="{FF2B5EF4-FFF2-40B4-BE49-F238E27FC236}">
                    <a16:creationId xmlns:a16="http://schemas.microsoft.com/office/drawing/2014/main" id="{411E3BD1-B10E-4B84-A4C3-7F3168742BD0}"/>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9" name="Picture 38">
            <a:extLst>
              <a:ext uri="{FF2B5EF4-FFF2-40B4-BE49-F238E27FC236}">
                <a16:creationId xmlns:a16="http://schemas.microsoft.com/office/drawing/2014/main" id="{EE85E6C2-36D5-2742-A80E-3C96F6CFE6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03460" y="475336"/>
            <a:ext cx="1745090" cy="1051416"/>
          </a:xfrm>
          <a:prstGeom prst="rect">
            <a:avLst/>
          </a:prstGeom>
        </p:spPr>
      </p:pic>
    </p:spTree>
    <p:extLst>
      <p:ext uri="{BB962C8B-B14F-4D97-AF65-F5344CB8AC3E}">
        <p14:creationId xmlns:p14="http://schemas.microsoft.com/office/powerpoint/2010/main" val="298681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A5-C394-4533-9B4D-25EE6C796632}"/>
              </a:ext>
            </a:extLst>
          </p:cNvPr>
          <p:cNvSpPr>
            <a:spLocks noGrp="1"/>
          </p:cNvSpPr>
          <p:nvPr>
            <p:ph type="title"/>
          </p:nvPr>
        </p:nvSpPr>
        <p:spPr/>
        <p:txBody>
          <a:bodyPr/>
          <a:lstStyle/>
          <a:p>
            <a:r>
              <a:rPr lang="en-US" dirty="0"/>
              <a:t>Web dashboard/APP</a:t>
            </a:r>
            <a:endParaRPr lang="en-IN" dirty="0"/>
          </a:p>
        </p:txBody>
      </p:sp>
      <p:pic>
        <p:nvPicPr>
          <p:cNvPr id="4" name="Picture 3">
            <a:extLst>
              <a:ext uri="{FF2B5EF4-FFF2-40B4-BE49-F238E27FC236}">
                <a16:creationId xmlns:a16="http://schemas.microsoft.com/office/drawing/2014/main" id="{F308BE7A-3015-4E2E-AE43-118613D3C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393" y="1767805"/>
            <a:ext cx="2351313" cy="4404742"/>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1000E35E-215E-4756-A81E-25CEECCA7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083" y="1767805"/>
            <a:ext cx="5852160" cy="3291840"/>
          </a:xfrm>
          <a:prstGeom prst="rect">
            <a:avLst/>
          </a:prstGeom>
        </p:spPr>
      </p:pic>
    </p:spTree>
    <p:extLst>
      <p:ext uri="{BB962C8B-B14F-4D97-AF65-F5344CB8AC3E}">
        <p14:creationId xmlns:p14="http://schemas.microsoft.com/office/powerpoint/2010/main" val="292125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9385E2-6CBA-43C5-B7B1-81239FDB2117}"/>
              </a:ext>
            </a:extLst>
          </p:cNvPr>
          <p:cNvSpPr>
            <a:spLocks noGrp="1"/>
          </p:cNvSpPr>
          <p:nvPr>
            <p:ph type="title"/>
          </p:nvPr>
        </p:nvSpPr>
        <p:spPr/>
        <p:txBody>
          <a:bodyPr/>
          <a:lstStyle/>
          <a:p>
            <a:r>
              <a:rPr lang="en-US" i="1" u="sng" dirty="0"/>
              <a:t>Health-e-AI</a:t>
            </a:r>
            <a:r>
              <a:rPr lang="en-US" dirty="0"/>
              <a:t>  : WORKFLOW</a:t>
            </a:r>
            <a:endParaRPr lang="en-IN" dirty="0"/>
          </a:p>
        </p:txBody>
      </p:sp>
      <p:pic>
        <p:nvPicPr>
          <p:cNvPr id="5" name="Picture 4" descr="A picture containing text&#10;&#10;Description automatically generated">
            <a:extLst>
              <a:ext uri="{FF2B5EF4-FFF2-40B4-BE49-F238E27FC236}">
                <a16:creationId xmlns:a16="http://schemas.microsoft.com/office/drawing/2014/main" id="{BDC2C7A2-5A41-4ADC-BF78-7E642E24A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688" y="1763932"/>
            <a:ext cx="1397878" cy="1540136"/>
          </a:xfrm>
          <a:prstGeom prst="rect">
            <a:avLst/>
          </a:prstGeom>
        </p:spPr>
      </p:pic>
      <p:pic>
        <p:nvPicPr>
          <p:cNvPr id="7" name="Picture 6" descr="Diagram, icon&#10;&#10;Description automatically generated">
            <a:extLst>
              <a:ext uri="{FF2B5EF4-FFF2-40B4-BE49-F238E27FC236}">
                <a16:creationId xmlns:a16="http://schemas.microsoft.com/office/drawing/2014/main" id="{F76E31E9-6385-4961-9121-432C508B6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175" y="1858384"/>
            <a:ext cx="2309533" cy="1562100"/>
          </a:xfrm>
          <a:prstGeom prst="rect">
            <a:avLst/>
          </a:prstGeom>
        </p:spPr>
      </p:pic>
      <p:pic>
        <p:nvPicPr>
          <p:cNvPr id="9" name="Picture 8" descr="Diagram&#10;&#10;Description automatically generated">
            <a:extLst>
              <a:ext uri="{FF2B5EF4-FFF2-40B4-BE49-F238E27FC236}">
                <a16:creationId xmlns:a16="http://schemas.microsoft.com/office/drawing/2014/main" id="{53E4158B-47B2-46FD-BE5C-D14019D51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1753" y="1746221"/>
            <a:ext cx="2309533" cy="1740276"/>
          </a:xfrm>
          <a:prstGeom prst="rect">
            <a:avLst/>
          </a:prstGeom>
        </p:spPr>
      </p:pic>
      <p:pic>
        <p:nvPicPr>
          <p:cNvPr id="11" name="Picture 10" descr="Diagram, icon&#10;&#10;Description automatically generated">
            <a:extLst>
              <a:ext uri="{FF2B5EF4-FFF2-40B4-BE49-F238E27FC236}">
                <a16:creationId xmlns:a16="http://schemas.microsoft.com/office/drawing/2014/main" id="{0202DA5E-B0D0-4588-905F-56C3067CD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728" y="4519902"/>
            <a:ext cx="2161558" cy="2126576"/>
          </a:xfrm>
          <a:prstGeom prst="rect">
            <a:avLst/>
          </a:prstGeom>
        </p:spPr>
      </p:pic>
      <p:pic>
        <p:nvPicPr>
          <p:cNvPr id="13" name="Picture 12" descr="Icon&#10;&#10;Description automatically generated">
            <a:extLst>
              <a:ext uri="{FF2B5EF4-FFF2-40B4-BE49-F238E27FC236}">
                <a16:creationId xmlns:a16="http://schemas.microsoft.com/office/drawing/2014/main" id="{885799F2-B40F-40EF-8A94-F13E28306A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6648" y="4644165"/>
            <a:ext cx="2096387" cy="1532024"/>
          </a:xfrm>
          <a:prstGeom prst="rect">
            <a:avLst/>
          </a:prstGeom>
        </p:spPr>
      </p:pic>
      <p:pic>
        <p:nvPicPr>
          <p:cNvPr id="15" name="Picture 14" descr="A picture containing text, transport&#10;&#10;Description automatically generated">
            <a:extLst>
              <a:ext uri="{FF2B5EF4-FFF2-40B4-BE49-F238E27FC236}">
                <a16:creationId xmlns:a16="http://schemas.microsoft.com/office/drawing/2014/main" id="{91CD1F0F-C4B8-4564-B3D7-67490960B7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8400" y="4644165"/>
            <a:ext cx="2143125" cy="2143125"/>
          </a:xfrm>
          <a:prstGeom prst="rect">
            <a:avLst/>
          </a:prstGeom>
        </p:spPr>
      </p:pic>
      <p:pic>
        <p:nvPicPr>
          <p:cNvPr id="17" name="Picture 16">
            <a:extLst>
              <a:ext uri="{FF2B5EF4-FFF2-40B4-BE49-F238E27FC236}">
                <a16:creationId xmlns:a16="http://schemas.microsoft.com/office/drawing/2014/main" id="{31DA46C2-E3E2-4D0F-9C9B-188933672E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15225" y="3349201"/>
            <a:ext cx="1170745" cy="1170745"/>
          </a:xfrm>
          <a:prstGeom prst="rect">
            <a:avLst/>
          </a:prstGeom>
        </p:spPr>
      </p:pic>
      <p:pic>
        <p:nvPicPr>
          <p:cNvPr id="19" name="Picture 18">
            <a:extLst>
              <a:ext uri="{FF2B5EF4-FFF2-40B4-BE49-F238E27FC236}">
                <a16:creationId xmlns:a16="http://schemas.microsoft.com/office/drawing/2014/main" id="{8519208B-C40C-40D8-B349-F4FC15C8BE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0465" y="3605822"/>
            <a:ext cx="408586" cy="760538"/>
          </a:xfrm>
          <a:prstGeom prst="rect">
            <a:avLst/>
          </a:prstGeom>
        </p:spPr>
      </p:pic>
      <p:pic>
        <p:nvPicPr>
          <p:cNvPr id="21" name="Picture 20">
            <a:extLst>
              <a:ext uri="{FF2B5EF4-FFF2-40B4-BE49-F238E27FC236}">
                <a16:creationId xmlns:a16="http://schemas.microsoft.com/office/drawing/2014/main" id="{BFE2E188-9BFE-4E30-AF98-616B41DFBB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5003" y="5406294"/>
            <a:ext cx="618866" cy="618866"/>
          </a:xfrm>
          <a:prstGeom prst="rect">
            <a:avLst/>
          </a:prstGeom>
        </p:spPr>
      </p:pic>
      <p:sp>
        <p:nvSpPr>
          <p:cNvPr id="24" name="Arrow: Right 23">
            <a:extLst>
              <a:ext uri="{FF2B5EF4-FFF2-40B4-BE49-F238E27FC236}">
                <a16:creationId xmlns:a16="http://schemas.microsoft.com/office/drawing/2014/main" id="{C851AB0D-6D0D-45CC-A4D5-E98882BF835B}"/>
              </a:ext>
            </a:extLst>
          </p:cNvPr>
          <p:cNvSpPr/>
          <p:nvPr/>
        </p:nvSpPr>
        <p:spPr>
          <a:xfrm flipV="1">
            <a:off x="3048383" y="2669913"/>
            <a:ext cx="1133294" cy="225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F411E2A5-1BE2-49CE-94F7-D50E6F7D37B8}"/>
              </a:ext>
            </a:extLst>
          </p:cNvPr>
          <p:cNvSpPr/>
          <p:nvPr/>
        </p:nvSpPr>
        <p:spPr>
          <a:xfrm>
            <a:off x="7158524" y="2632487"/>
            <a:ext cx="1079389" cy="263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CD4808F6-B707-46DD-B0BC-31C2CB529871}"/>
              </a:ext>
            </a:extLst>
          </p:cNvPr>
          <p:cNvSpPr/>
          <p:nvPr/>
        </p:nvSpPr>
        <p:spPr>
          <a:xfrm rot="5400000">
            <a:off x="5401894" y="3919805"/>
            <a:ext cx="965111" cy="245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A2EEE9EE-12DD-4C22-8909-A66E0D760852}"/>
              </a:ext>
            </a:extLst>
          </p:cNvPr>
          <p:cNvSpPr/>
          <p:nvPr/>
        </p:nvSpPr>
        <p:spPr>
          <a:xfrm rot="5400000">
            <a:off x="9404636" y="3912905"/>
            <a:ext cx="968975" cy="245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Down 27">
            <a:extLst>
              <a:ext uri="{FF2B5EF4-FFF2-40B4-BE49-F238E27FC236}">
                <a16:creationId xmlns:a16="http://schemas.microsoft.com/office/drawing/2014/main" id="{4693669E-88F1-455A-B691-9B6153A13BD9}"/>
              </a:ext>
            </a:extLst>
          </p:cNvPr>
          <p:cNvSpPr/>
          <p:nvPr/>
        </p:nvSpPr>
        <p:spPr>
          <a:xfrm>
            <a:off x="1948092" y="3473419"/>
            <a:ext cx="245019" cy="10916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50AB504D-71A7-46AF-B813-A896214045DC}"/>
              </a:ext>
            </a:extLst>
          </p:cNvPr>
          <p:cNvSpPr txBox="1"/>
          <p:nvPr/>
        </p:nvSpPr>
        <p:spPr>
          <a:xfrm flipH="1">
            <a:off x="2806564" y="2140772"/>
            <a:ext cx="1608691" cy="646331"/>
          </a:xfrm>
          <a:prstGeom prst="rect">
            <a:avLst/>
          </a:prstGeom>
          <a:noFill/>
        </p:spPr>
        <p:txBody>
          <a:bodyPr wrap="square" rtlCol="0">
            <a:spAutoFit/>
          </a:bodyPr>
          <a:lstStyle/>
          <a:p>
            <a:pPr algn="ctr"/>
            <a:r>
              <a:rPr lang="en-US" dirty="0"/>
              <a:t>Send data to cloud</a:t>
            </a:r>
            <a:endParaRPr lang="en-IN" dirty="0"/>
          </a:p>
        </p:txBody>
      </p:sp>
      <p:sp>
        <p:nvSpPr>
          <p:cNvPr id="32" name="TextBox 31">
            <a:extLst>
              <a:ext uri="{FF2B5EF4-FFF2-40B4-BE49-F238E27FC236}">
                <a16:creationId xmlns:a16="http://schemas.microsoft.com/office/drawing/2014/main" id="{26F5A266-A76A-4962-A76B-B75423A74486}"/>
              </a:ext>
            </a:extLst>
          </p:cNvPr>
          <p:cNvSpPr txBox="1"/>
          <p:nvPr/>
        </p:nvSpPr>
        <p:spPr>
          <a:xfrm flipH="1">
            <a:off x="7108627" y="1416030"/>
            <a:ext cx="1179181" cy="1200329"/>
          </a:xfrm>
          <a:prstGeom prst="rect">
            <a:avLst/>
          </a:prstGeom>
          <a:noFill/>
        </p:spPr>
        <p:txBody>
          <a:bodyPr wrap="square" rtlCol="0">
            <a:spAutoFit/>
          </a:bodyPr>
          <a:lstStyle/>
          <a:p>
            <a:pPr algn="ctr"/>
            <a:r>
              <a:rPr lang="en-US" dirty="0"/>
              <a:t>Applying AI to predict diseases</a:t>
            </a:r>
            <a:endParaRPr lang="en-IN" dirty="0"/>
          </a:p>
        </p:txBody>
      </p:sp>
      <p:sp>
        <p:nvSpPr>
          <p:cNvPr id="33" name="TextBox 32">
            <a:extLst>
              <a:ext uri="{FF2B5EF4-FFF2-40B4-BE49-F238E27FC236}">
                <a16:creationId xmlns:a16="http://schemas.microsoft.com/office/drawing/2014/main" id="{69F53637-A423-44B8-92B2-B0C18F8C3173}"/>
              </a:ext>
            </a:extLst>
          </p:cNvPr>
          <p:cNvSpPr txBox="1"/>
          <p:nvPr/>
        </p:nvSpPr>
        <p:spPr>
          <a:xfrm flipH="1">
            <a:off x="6096000" y="3757059"/>
            <a:ext cx="1348292" cy="646331"/>
          </a:xfrm>
          <a:prstGeom prst="rect">
            <a:avLst/>
          </a:prstGeom>
          <a:noFill/>
        </p:spPr>
        <p:txBody>
          <a:bodyPr wrap="square" rtlCol="0">
            <a:spAutoFit/>
          </a:bodyPr>
          <a:lstStyle/>
          <a:p>
            <a:pPr algn="ctr"/>
            <a:r>
              <a:rPr lang="en-US" dirty="0"/>
              <a:t>Displaying data on App</a:t>
            </a:r>
            <a:endParaRPr lang="en-IN" dirty="0"/>
          </a:p>
        </p:txBody>
      </p:sp>
      <p:sp>
        <p:nvSpPr>
          <p:cNvPr id="34" name="TextBox 33">
            <a:extLst>
              <a:ext uri="{FF2B5EF4-FFF2-40B4-BE49-F238E27FC236}">
                <a16:creationId xmlns:a16="http://schemas.microsoft.com/office/drawing/2014/main" id="{6BE1B5D4-C419-4858-A2B7-3E6CC92D8DC0}"/>
              </a:ext>
            </a:extLst>
          </p:cNvPr>
          <p:cNvSpPr txBox="1"/>
          <p:nvPr/>
        </p:nvSpPr>
        <p:spPr>
          <a:xfrm>
            <a:off x="9858142" y="3749907"/>
            <a:ext cx="2147391" cy="923330"/>
          </a:xfrm>
          <a:prstGeom prst="rect">
            <a:avLst/>
          </a:prstGeom>
          <a:noFill/>
        </p:spPr>
        <p:txBody>
          <a:bodyPr wrap="square" rtlCol="0">
            <a:spAutoFit/>
          </a:bodyPr>
          <a:lstStyle/>
          <a:p>
            <a:pPr algn="ctr"/>
            <a:r>
              <a:rPr lang="en-US" dirty="0"/>
              <a:t>Web app for doctor to analyze patient using AI</a:t>
            </a:r>
            <a:endParaRPr lang="en-IN" dirty="0"/>
          </a:p>
        </p:txBody>
      </p:sp>
      <p:sp>
        <p:nvSpPr>
          <p:cNvPr id="35" name="TextBox 34">
            <a:extLst>
              <a:ext uri="{FF2B5EF4-FFF2-40B4-BE49-F238E27FC236}">
                <a16:creationId xmlns:a16="http://schemas.microsoft.com/office/drawing/2014/main" id="{42652D24-5C19-48A7-B083-71A9AEECA635}"/>
              </a:ext>
            </a:extLst>
          </p:cNvPr>
          <p:cNvSpPr txBox="1"/>
          <p:nvPr/>
        </p:nvSpPr>
        <p:spPr>
          <a:xfrm>
            <a:off x="3189997" y="3873861"/>
            <a:ext cx="1916651" cy="1477328"/>
          </a:xfrm>
          <a:prstGeom prst="rect">
            <a:avLst/>
          </a:prstGeom>
          <a:noFill/>
        </p:spPr>
        <p:txBody>
          <a:bodyPr wrap="square" rtlCol="0">
            <a:spAutoFit/>
          </a:bodyPr>
          <a:lstStyle/>
          <a:p>
            <a:pPr algn="ctr"/>
            <a:r>
              <a:rPr lang="en-US" dirty="0"/>
              <a:t>Emergency feature to call ambulance in panic situation by GPS location</a:t>
            </a:r>
            <a:endParaRPr lang="en-IN" dirty="0"/>
          </a:p>
        </p:txBody>
      </p:sp>
    </p:spTree>
    <p:extLst>
      <p:ext uri="{BB962C8B-B14F-4D97-AF65-F5344CB8AC3E}">
        <p14:creationId xmlns:p14="http://schemas.microsoft.com/office/powerpoint/2010/main" val="350504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FC12-3B51-42B1-B858-6B413BC18F86}"/>
              </a:ext>
            </a:extLst>
          </p:cNvPr>
          <p:cNvSpPr>
            <a:spLocks noGrp="1"/>
          </p:cNvSpPr>
          <p:nvPr>
            <p:ph type="title"/>
          </p:nvPr>
        </p:nvSpPr>
        <p:spPr/>
        <p:txBody>
          <a:bodyPr>
            <a:normAutofit/>
          </a:bodyPr>
          <a:lstStyle/>
          <a:p>
            <a:pPr algn="ctr"/>
            <a:r>
              <a:rPr lang="en-US" sz="4000" b="1" i="1" u="sng" dirty="0">
                <a:latin typeface="Segoe UI" panose="020B0502040204020203" pitchFamily="34" charset="0"/>
                <a:cs typeface="Segoe UI" panose="020B0502040204020203" pitchFamily="34" charset="0"/>
              </a:rPr>
              <a:t>How it will benefit society</a:t>
            </a:r>
            <a:endParaRPr lang="en-IN" sz="4000" b="1"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55F93BF-FFF2-4344-8D2F-0121E2F08352}"/>
              </a:ext>
            </a:extLst>
          </p:cNvPr>
          <p:cNvSpPr>
            <a:spLocks noGrp="1"/>
          </p:cNvSpPr>
          <p:nvPr>
            <p:ph idx="1"/>
          </p:nvPr>
        </p:nvSpPr>
        <p:spPr/>
        <p:txBody>
          <a:bodyPr>
            <a:normAutofit lnSpcReduction="10000"/>
          </a:bodyPr>
          <a:lstStyle/>
          <a:p>
            <a:pPr algn="l">
              <a:buFont typeface="Arial" panose="020B0604020202020204" pitchFamily="34" charset="0"/>
              <a:buChar char="•"/>
            </a:pPr>
            <a:r>
              <a:rPr lang="en-US" dirty="0">
                <a:solidFill>
                  <a:srgbClr val="333333"/>
                </a:solidFill>
                <a:latin typeface="-apple-system"/>
              </a:rPr>
              <a:t>It will</a:t>
            </a:r>
            <a:r>
              <a:rPr lang="en-US" b="0" i="0" dirty="0">
                <a:solidFill>
                  <a:srgbClr val="333333"/>
                </a:solidFill>
                <a:effectLst/>
                <a:latin typeface="-apple-system"/>
              </a:rPr>
              <a:t> remove the dependencies on the medical staff for testing.</a:t>
            </a:r>
          </a:p>
          <a:p>
            <a:pPr algn="l">
              <a:buFont typeface="Arial" panose="020B0604020202020204" pitchFamily="34" charset="0"/>
              <a:buChar char="•"/>
            </a:pPr>
            <a:r>
              <a:rPr lang="en-US" dirty="0">
                <a:solidFill>
                  <a:srgbClr val="333333"/>
                </a:solidFill>
                <a:latin typeface="-apple-system"/>
              </a:rPr>
              <a:t>It will cutoff the cost of testing </a:t>
            </a:r>
            <a:r>
              <a:rPr lang="en-US">
                <a:solidFill>
                  <a:srgbClr val="333333"/>
                </a:solidFill>
                <a:latin typeface="-apple-system"/>
              </a:rPr>
              <a:t>and equipment need.</a:t>
            </a:r>
            <a:endParaRPr lang="en-US" b="0" i="0" dirty="0">
              <a:solidFill>
                <a:srgbClr val="333333"/>
              </a:solidFill>
              <a:effectLst/>
              <a:latin typeface="-apple-system"/>
            </a:endParaRPr>
          </a:p>
          <a:p>
            <a:pPr algn="l">
              <a:buFont typeface="Arial" panose="020B0604020202020204" pitchFamily="34" charset="0"/>
              <a:buChar char="•"/>
            </a:pPr>
            <a:r>
              <a:rPr lang="en-US" dirty="0">
                <a:solidFill>
                  <a:srgbClr val="333333"/>
                </a:solidFill>
                <a:latin typeface="-apple-system"/>
              </a:rPr>
              <a:t>It will </a:t>
            </a:r>
            <a:r>
              <a:rPr lang="en-US" b="0" i="0" dirty="0">
                <a:solidFill>
                  <a:srgbClr val="333333"/>
                </a:solidFill>
                <a:effectLst/>
                <a:latin typeface="-apple-system"/>
              </a:rPr>
              <a:t>help the poor and helpless people with the normal medical checkup.</a:t>
            </a:r>
          </a:p>
          <a:p>
            <a:pPr algn="l">
              <a:buFont typeface="Arial" panose="020B0604020202020204" pitchFamily="34" charset="0"/>
              <a:buChar char="•"/>
            </a:pPr>
            <a:r>
              <a:rPr lang="en-US" dirty="0">
                <a:solidFill>
                  <a:srgbClr val="333333"/>
                </a:solidFill>
                <a:latin typeface="-apple-system"/>
              </a:rPr>
              <a:t>It </a:t>
            </a:r>
            <a:r>
              <a:rPr lang="en-US" b="0" i="0" dirty="0">
                <a:solidFill>
                  <a:srgbClr val="333333"/>
                </a:solidFill>
                <a:effectLst/>
                <a:latin typeface="-apple-system"/>
              </a:rPr>
              <a:t>help people avoid paying huge amount to the doctors unnecessarily like bed charge and other medical facilities.</a:t>
            </a:r>
          </a:p>
          <a:p>
            <a:pPr algn="l">
              <a:buFont typeface="Arial" panose="020B0604020202020204" pitchFamily="34" charset="0"/>
              <a:buChar char="•"/>
            </a:pPr>
            <a:r>
              <a:rPr lang="en-US" b="0" i="0" dirty="0">
                <a:solidFill>
                  <a:srgbClr val="333333"/>
                </a:solidFill>
                <a:effectLst/>
                <a:latin typeface="-apple-system"/>
              </a:rPr>
              <a:t>It can predict the health of patient using artificial intelligence accurately.</a:t>
            </a:r>
          </a:p>
          <a:p>
            <a:pPr algn="l">
              <a:buFont typeface="Arial" panose="020B0604020202020204" pitchFamily="34" charset="0"/>
              <a:buChar char="•"/>
            </a:pPr>
            <a:r>
              <a:rPr lang="en-US" dirty="0">
                <a:solidFill>
                  <a:srgbClr val="333333"/>
                </a:solidFill>
                <a:latin typeface="-apple-system"/>
              </a:rPr>
              <a:t>It can monitor the health of patient and call the ambulance whenever require so that live can saved.</a:t>
            </a:r>
            <a:endParaRPr lang="en-US" b="0" i="0" dirty="0">
              <a:solidFill>
                <a:srgbClr val="333333"/>
              </a:solidFill>
              <a:effectLst/>
              <a:latin typeface="-apple-system"/>
            </a:endParaRPr>
          </a:p>
          <a:p>
            <a:endParaRPr lang="en-IN" dirty="0"/>
          </a:p>
        </p:txBody>
      </p:sp>
    </p:spTree>
    <p:extLst>
      <p:ext uri="{BB962C8B-B14F-4D97-AF65-F5344CB8AC3E}">
        <p14:creationId xmlns:p14="http://schemas.microsoft.com/office/powerpoint/2010/main" val="52198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8D7944-E1EA-4106-BADE-65682C0498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8000"/>
                    </a14:imgEffect>
                  </a14:imgLayer>
                </a14:imgProps>
              </a:ext>
            </a:extLst>
          </a:blip>
          <a:stretch>
            <a:fillRect/>
          </a:stretch>
        </p:blipFill>
        <p:spPr>
          <a:xfrm>
            <a:off x="0" y="1"/>
            <a:ext cx="12192000" cy="6857998"/>
          </a:xfrm>
          <a:prstGeom prst="rect">
            <a:avLst/>
          </a:prstGeom>
        </p:spPr>
      </p:pic>
      <p:sp>
        <p:nvSpPr>
          <p:cNvPr id="28" name="Rectangle 27">
            <a:extLst>
              <a:ext uri="{FF2B5EF4-FFF2-40B4-BE49-F238E27FC236}">
                <a16:creationId xmlns:a16="http://schemas.microsoft.com/office/drawing/2014/main" id="{98DCE3EE-8C1F-4176-BCB0-56A14F68D0FF}"/>
              </a:ext>
            </a:extLst>
          </p:cNvPr>
          <p:cNvSpPr/>
          <p:nvPr/>
        </p:nvSpPr>
        <p:spPr>
          <a:xfrm flipV="1">
            <a:off x="18255" y="3767651"/>
            <a:ext cx="12192000" cy="3190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itle 1">
            <a:extLst>
              <a:ext uri="{FF2B5EF4-FFF2-40B4-BE49-F238E27FC236}">
                <a16:creationId xmlns:a16="http://schemas.microsoft.com/office/drawing/2014/main" id="{5665B797-BC0B-4707-9934-16BB2940BADA}"/>
              </a:ext>
            </a:extLst>
          </p:cNvPr>
          <p:cNvSpPr>
            <a:spLocks noGrp="1"/>
          </p:cNvSpPr>
          <p:nvPr>
            <p:ph type="title"/>
          </p:nvPr>
        </p:nvSpPr>
        <p:spPr/>
        <p:txBody>
          <a:bodyPr/>
          <a:lstStyle/>
          <a:p>
            <a:r>
              <a:rPr lang="en-ID" dirty="0">
                <a:solidFill>
                  <a:schemeClr val="bg1"/>
                </a:solidFill>
              </a:rPr>
              <a:t>Submitted by</a:t>
            </a:r>
          </a:p>
        </p:txBody>
      </p:sp>
      <p:grpSp>
        <p:nvGrpSpPr>
          <p:cNvPr id="7" name="Group 6">
            <a:extLst>
              <a:ext uri="{FF2B5EF4-FFF2-40B4-BE49-F238E27FC236}">
                <a16:creationId xmlns:a16="http://schemas.microsoft.com/office/drawing/2014/main" id="{804101FB-A576-4F0A-923A-F0C3CECD1683}"/>
              </a:ext>
            </a:extLst>
          </p:cNvPr>
          <p:cNvGrpSpPr/>
          <p:nvPr/>
        </p:nvGrpSpPr>
        <p:grpSpPr>
          <a:xfrm>
            <a:off x="1882589" y="1842407"/>
            <a:ext cx="9180636" cy="4835720"/>
            <a:chOff x="118021" y="2544539"/>
            <a:chExt cx="13561731" cy="6556206"/>
          </a:xfrm>
        </p:grpSpPr>
        <p:grpSp>
          <p:nvGrpSpPr>
            <p:cNvPr id="3" name="Group 2">
              <a:extLst>
                <a:ext uri="{FF2B5EF4-FFF2-40B4-BE49-F238E27FC236}">
                  <a16:creationId xmlns:a16="http://schemas.microsoft.com/office/drawing/2014/main" id="{719D8653-4FA7-4D48-9ABC-45DC5CB47D60}"/>
                </a:ext>
              </a:extLst>
            </p:cNvPr>
            <p:cNvGrpSpPr/>
            <p:nvPr/>
          </p:nvGrpSpPr>
          <p:grpSpPr>
            <a:xfrm>
              <a:off x="1787942" y="2544539"/>
              <a:ext cx="11790014" cy="6556205"/>
              <a:chOff x="1873105" y="2544539"/>
              <a:chExt cx="11790014" cy="6556205"/>
            </a:xfrm>
          </p:grpSpPr>
          <p:sp>
            <p:nvSpPr>
              <p:cNvPr id="25" name="Rectangle 24">
                <a:extLst>
                  <a:ext uri="{FF2B5EF4-FFF2-40B4-BE49-F238E27FC236}">
                    <a16:creationId xmlns:a16="http://schemas.microsoft.com/office/drawing/2014/main" id="{A7955E45-8AF5-4A55-B8C7-E85196B299B2}"/>
                  </a:ext>
                </a:extLst>
              </p:cNvPr>
              <p:cNvSpPr/>
              <p:nvPr/>
            </p:nvSpPr>
            <p:spPr>
              <a:xfrm>
                <a:off x="6631649" y="7541691"/>
                <a:ext cx="7031470" cy="1559053"/>
              </a:xfrm>
              <a:prstGeom prst="rect">
                <a:avLst/>
              </a:prstGeom>
            </p:spPr>
            <p:txBody>
              <a:bodyPr wrap="square" lIns="0" tIns="0" rIns="0" bIns="0">
                <a:noAutofit/>
              </a:bodyPr>
              <a:lstStyle/>
              <a:p>
                <a:pPr algn="ctr"/>
                <a:endParaRPr lang="en-ID" sz="900" b="1" dirty="0">
                  <a:solidFill>
                    <a:schemeClr val="tx1">
                      <a:lumMod val="75000"/>
                      <a:lumOff val="25000"/>
                    </a:schemeClr>
                  </a:solidFill>
                  <a:latin typeface="Segoe UI" panose="020B0502040204020203" pitchFamily="34" charset="0"/>
                  <a:cs typeface="Segoe UI" panose="020B0502040204020203" pitchFamily="34" charset="0"/>
                </a:endParaRPr>
              </a:p>
              <a:p>
                <a:pPr algn="ctr"/>
                <a:endParaRPr lang="en-ID" sz="9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03ED8599-7895-4E36-8992-BABDD6A4F4D8}"/>
                  </a:ext>
                </a:extLst>
              </p:cNvPr>
              <p:cNvGrpSpPr/>
              <p:nvPr/>
            </p:nvGrpSpPr>
            <p:grpSpPr>
              <a:xfrm>
                <a:off x="1873105" y="2544539"/>
                <a:ext cx="426038" cy="96794"/>
                <a:chOff x="1510714" y="5935020"/>
                <a:chExt cx="642824" cy="146047"/>
              </a:xfrm>
            </p:grpSpPr>
            <p:sp>
              <p:nvSpPr>
                <p:cNvPr id="37" name="Rectangle: Rounded Corners 8">
                  <a:extLst>
                    <a:ext uri="{FF2B5EF4-FFF2-40B4-BE49-F238E27FC236}">
                      <a16:creationId xmlns:a16="http://schemas.microsoft.com/office/drawing/2014/main" id="{4EC491B1-B209-41C2-AFCA-711D23BD9FA1}"/>
                    </a:ext>
                  </a:extLst>
                </p:cNvPr>
                <p:cNvSpPr/>
                <p:nvPr/>
              </p:nvSpPr>
              <p:spPr>
                <a:xfrm>
                  <a:off x="1510714" y="5935020"/>
                  <a:ext cx="146046" cy="146047"/>
                </a:xfrm>
                <a:prstGeom prst="ellipse">
                  <a:avLst/>
                </a:prstGeom>
                <a:solidFill>
                  <a:srgbClr val="073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Rectangle: Rounded Corners 9">
                  <a:extLst>
                    <a:ext uri="{FF2B5EF4-FFF2-40B4-BE49-F238E27FC236}">
                      <a16:creationId xmlns:a16="http://schemas.microsoft.com/office/drawing/2014/main" id="{B43F35C2-EA93-46CB-8393-2BB3820CD322}"/>
                    </a:ext>
                  </a:extLst>
                </p:cNvPr>
                <p:cNvSpPr/>
                <p:nvPr/>
              </p:nvSpPr>
              <p:spPr>
                <a:xfrm>
                  <a:off x="1759103"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Rectangle: Rounded Corners 9">
                  <a:extLst>
                    <a:ext uri="{FF2B5EF4-FFF2-40B4-BE49-F238E27FC236}">
                      <a16:creationId xmlns:a16="http://schemas.microsoft.com/office/drawing/2014/main" id="{CA5295ED-19A7-4680-B0C1-70F1CDD34B96}"/>
                    </a:ext>
                  </a:extLst>
                </p:cNvPr>
                <p:cNvSpPr/>
                <p:nvPr/>
              </p:nvSpPr>
              <p:spPr>
                <a:xfrm>
                  <a:off x="2007492"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grpSp>
          <p:nvGrpSpPr>
            <p:cNvPr id="4" name="Group 3">
              <a:extLst>
                <a:ext uri="{FF2B5EF4-FFF2-40B4-BE49-F238E27FC236}">
                  <a16:creationId xmlns:a16="http://schemas.microsoft.com/office/drawing/2014/main" id="{0D1A47BE-14CC-413C-A59B-7DFC77E4627C}"/>
                </a:ext>
              </a:extLst>
            </p:cNvPr>
            <p:cNvGrpSpPr/>
            <p:nvPr/>
          </p:nvGrpSpPr>
          <p:grpSpPr>
            <a:xfrm>
              <a:off x="661014" y="2544539"/>
              <a:ext cx="5366910" cy="6556206"/>
              <a:chOff x="1101318" y="2544539"/>
              <a:chExt cx="5366910" cy="6556206"/>
            </a:xfrm>
          </p:grpSpPr>
          <p:sp>
            <p:nvSpPr>
              <p:cNvPr id="26" name="Rectangle 25">
                <a:extLst>
                  <a:ext uri="{FF2B5EF4-FFF2-40B4-BE49-F238E27FC236}">
                    <a16:creationId xmlns:a16="http://schemas.microsoft.com/office/drawing/2014/main" id="{80D2E081-827D-4F56-82E8-1E84C823B900}"/>
                  </a:ext>
                </a:extLst>
              </p:cNvPr>
              <p:cNvSpPr/>
              <p:nvPr/>
            </p:nvSpPr>
            <p:spPr>
              <a:xfrm>
                <a:off x="1101318" y="8618268"/>
                <a:ext cx="3118247" cy="482477"/>
              </a:xfrm>
              <a:prstGeom prst="rect">
                <a:avLst/>
              </a:prstGeom>
            </p:spPr>
            <p:txBody>
              <a:bodyPr wrap="square" lIns="0" tIns="0" rIns="0" bIns="0">
                <a:noAutofit/>
              </a:bodyPr>
              <a:lstStyle/>
              <a:p>
                <a:pPr algn="ctr"/>
                <a:endParaRPr lang="en-ID" sz="9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71DCAA95-346C-4E1D-9055-313080B7CCA8}"/>
                  </a:ext>
                </a:extLst>
              </p:cNvPr>
              <p:cNvGrpSpPr/>
              <p:nvPr/>
            </p:nvGrpSpPr>
            <p:grpSpPr>
              <a:xfrm>
                <a:off x="6042190" y="2544539"/>
                <a:ext cx="426038" cy="96794"/>
                <a:chOff x="1510714" y="5935020"/>
                <a:chExt cx="642824" cy="146047"/>
              </a:xfrm>
            </p:grpSpPr>
            <p:sp>
              <p:nvSpPr>
                <p:cNvPr id="41" name="Rectangle: Rounded Corners 8">
                  <a:extLst>
                    <a:ext uri="{FF2B5EF4-FFF2-40B4-BE49-F238E27FC236}">
                      <a16:creationId xmlns:a16="http://schemas.microsoft.com/office/drawing/2014/main" id="{42658C1E-7DF5-48B3-B761-236A44662CC6}"/>
                    </a:ext>
                  </a:extLst>
                </p:cNvPr>
                <p:cNvSpPr/>
                <p:nvPr/>
              </p:nvSpPr>
              <p:spPr>
                <a:xfrm>
                  <a:off x="1510714"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Rectangle: Rounded Corners 9">
                  <a:extLst>
                    <a:ext uri="{FF2B5EF4-FFF2-40B4-BE49-F238E27FC236}">
                      <a16:creationId xmlns:a16="http://schemas.microsoft.com/office/drawing/2014/main" id="{FF8F5748-0C18-4BDB-881E-744D6EA31AD2}"/>
                    </a:ext>
                  </a:extLst>
                </p:cNvPr>
                <p:cNvSpPr/>
                <p:nvPr/>
              </p:nvSpPr>
              <p:spPr>
                <a:xfrm>
                  <a:off x="1759103" y="5935020"/>
                  <a:ext cx="146046" cy="146047"/>
                </a:xfrm>
                <a:prstGeom prst="ellipse">
                  <a:avLst/>
                </a:prstGeom>
                <a:solidFill>
                  <a:srgbClr val="073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Rectangle: Rounded Corners 9">
                  <a:extLst>
                    <a:ext uri="{FF2B5EF4-FFF2-40B4-BE49-F238E27FC236}">
                      <a16:creationId xmlns:a16="http://schemas.microsoft.com/office/drawing/2014/main" id="{8587CE8A-424D-4A87-9699-2FEA38D4F952}"/>
                    </a:ext>
                  </a:extLst>
                </p:cNvPr>
                <p:cNvSpPr/>
                <p:nvPr/>
              </p:nvSpPr>
              <p:spPr>
                <a:xfrm>
                  <a:off x="2007492"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grpSp>
          <p:nvGrpSpPr>
            <p:cNvPr id="5" name="Group 4">
              <a:extLst>
                <a:ext uri="{FF2B5EF4-FFF2-40B4-BE49-F238E27FC236}">
                  <a16:creationId xmlns:a16="http://schemas.microsoft.com/office/drawing/2014/main" id="{20AE6C4F-2522-4842-ADA2-4EF57664F8EF}"/>
                </a:ext>
              </a:extLst>
            </p:cNvPr>
            <p:cNvGrpSpPr/>
            <p:nvPr/>
          </p:nvGrpSpPr>
          <p:grpSpPr>
            <a:xfrm>
              <a:off x="118021" y="2544539"/>
              <a:ext cx="13561731" cy="5479631"/>
              <a:chOff x="765373" y="2544539"/>
              <a:chExt cx="13561731" cy="5479631"/>
            </a:xfrm>
          </p:grpSpPr>
          <p:sp>
            <p:nvSpPr>
              <p:cNvPr id="27" name="Rectangle 26">
                <a:extLst>
                  <a:ext uri="{FF2B5EF4-FFF2-40B4-BE49-F238E27FC236}">
                    <a16:creationId xmlns:a16="http://schemas.microsoft.com/office/drawing/2014/main" id="{812B659F-6773-4A06-9157-A6BFC90B2357}"/>
                  </a:ext>
                </a:extLst>
              </p:cNvPr>
              <p:cNvSpPr/>
              <p:nvPr/>
            </p:nvSpPr>
            <p:spPr>
              <a:xfrm>
                <a:off x="765373" y="7930325"/>
                <a:ext cx="13561731" cy="93845"/>
              </a:xfrm>
              <a:prstGeom prst="rect">
                <a:avLst/>
              </a:prstGeom>
            </p:spPr>
            <p:txBody>
              <a:bodyPr wrap="square" lIns="0" tIns="0" rIns="0" bIns="0">
                <a:noAutofit/>
              </a:bodyPr>
              <a:lstStyle/>
              <a:p>
                <a:pPr algn="ctr"/>
                <a:r>
                  <a:rPr lang="en-ID" sz="900" b="1" dirty="0">
                    <a:solidFill>
                      <a:schemeClr val="tx1">
                        <a:lumMod val="75000"/>
                        <a:lumOff val="25000"/>
                      </a:schemeClr>
                    </a:solidFill>
                    <a:latin typeface="Segoe UI" panose="020B0502040204020203" pitchFamily="34" charset="0"/>
                    <a:cs typeface="Segoe UI" panose="020B0502040204020203" pitchFamily="34" charset="0"/>
                  </a:rPr>
                  <a:t>RAVI TIWARI</a:t>
                </a:r>
              </a:p>
              <a:p>
                <a:pPr algn="ctr"/>
                <a:r>
                  <a:rPr lang="en-ID" sz="900" dirty="0">
                    <a:solidFill>
                      <a:schemeClr val="tx1">
                        <a:lumMod val="75000"/>
                        <a:lumOff val="25000"/>
                      </a:schemeClr>
                    </a:solidFill>
                    <a:latin typeface="Segoe UI" panose="020B0502040204020203" pitchFamily="34" charset="0"/>
                    <a:cs typeface="Segoe UI" panose="020B0502040204020203" pitchFamily="34" charset="0"/>
                  </a:rPr>
                  <a:t>ravi27101999@gmail.com</a:t>
                </a:r>
              </a:p>
            </p:txBody>
          </p:sp>
          <p:grpSp>
            <p:nvGrpSpPr>
              <p:cNvPr id="44" name="Group 43">
                <a:extLst>
                  <a:ext uri="{FF2B5EF4-FFF2-40B4-BE49-F238E27FC236}">
                    <a16:creationId xmlns:a16="http://schemas.microsoft.com/office/drawing/2014/main" id="{B4565C94-9D3A-426E-BA09-77E89C2BFB14}"/>
                  </a:ext>
                </a:extLst>
              </p:cNvPr>
              <p:cNvGrpSpPr/>
              <p:nvPr/>
            </p:nvGrpSpPr>
            <p:grpSpPr>
              <a:xfrm>
                <a:off x="10063182" y="2544539"/>
                <a:ext cx="426038" cy="96794"/>
                <a:chOff x="1510714" y="5935020"/>
                <a:chExt cx="642824" cy="146047"/>
              </a:xfrm>
            </p:grpSpPr>
            <p:sp>
              <p:nvSpPr>
                <p:cNvPr id="45" name="Rectangle: Rounded Corners 8">
                  <a:extLst>
                    <a:ext uri="{FF2B5EF4-FFF2-40B4-BE49-F238E27FC236}">
                      <a16:creationId xmlns:a16="http://schemas.microsoft.com/office/drawing/2014/main" id="{56031B02-C866-42D1-85C2-1805661DF4DB}"/>
                    </a:ext>
                  </a:extLst>
                </p:cNvPr>
                <p:cNvSpPr/>
                <p:nvPr/>
              </p:nvSpPr>
              <p:spPr>
                <a:xfrm>
                  <a:off x="1510714"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Rounded Corners 9">
                  <a:extLst>
                    <a:ext uri="{FF2B5EF4-FFF2-40B4-BE49-F238E27FC236}">
                      <a16:creationId xmlns:a16="http://schemas.microsoft.com/office/drawing/2014/main" id="{315AAC6B-DECE-4712-8CC1-A618E3A8E564}"/>
                    </a:ext>
                  </a:extLst>
                </p:cNvPr>
                <p:cNvSpPr/>
                <p:nvPr/>
              </p:nvSpPr>
              <p:spPr>
                <a:xfrm>
                  <a:off x="1759103"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7" name="Rectangle: Rounded Corners 9">
                  <a:extLst>
                    <a:ext uri="{FF2B5EF4-FFF2-40B4-BE49-F238E27FC236}">
                      <a16:creationId xmlns:a16="http://schemas.microsoft.com/office/drawing/2014/main" id="{F05A4C26-4742-49A3-8059-AEE5252CBBDF}"/>
                    </a:ext>
                  </a:extLst>
                </p:cNvPr>
                <p:cNvSpPr/>
                <p:nvPr/>
              </p:nvSpPr>
              <p:spPr>
                <a:xfrm>
                  <a:off x="2007492" y="5935020"/>
                  <a:ext cx="146046" cy="146047"/>
                </a:xfrm>
                <a:prstGeom prst="ellipse">
                  <a:avLst/>
                </a:prstGeom>
                <a:solidFill>
                  <a:srgbClr val="073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grpSp>
      <p:grpSp>
        <p:nvGrpSpPr>
          <p:cNvPr id="30" name="Group 29">
            <a:extLst>
              <a:ext uri="{FF2B5EF4-FFF2-40B4-BE49-F238E27FC236}">
                <a16:creationId xmlns:a16="http://schemas.microsoft.com/office/drawing/2014/main" id="{C3E3B803-A361-844D-9A8A-954E8140CD09}"/>
              </a:ext>
            </a:extLst>
          </p:cNvPr>
          <p:cNvGrpSpPr/>
          <p:nvPr/>
        </p:nvGrpSpPr>
        <p:grpSpPr>
          <a:xfrm>
            <a:off x="3348187" y="4390536"/>
            <a:ext cx="5763275" cy="2577590"/>
            <a:chOff x="1787942" y="2544539"/>
            <a:chExt cx="9000856" cy="3604462"/>
          </a:xfrm>
        </p:grpSpPr>
        <p:grpSp>
          <p:nvGrpSpPr>
            <p:cNvPr id="31" name="Group 30">
              <a:extLst>
                <a:ext uri="{FF2B5EF4-FFF2-40B4-BE49-F238E27FC236}">
                  <a16:creationId xmlns:a16="http://schemas.microsoft.com/office/drawing/2014/main" id="{3895E964-E3E4-F54A-989B-C609C64C801D}"/>
                </a:ext>
              </a:extLst>
            </p:cNvPr>
            <p:cNvGrpSpPr/>
            <p:nvPr/>
          </p:nvGrpSpPr>
          <p:grpSpPr>
            <a:xfrm>
              <a:off x="1787942" y="2544539"/>
              <a:ext cx="8672340" cy="3590147"/>
              <a:chOff x="1873105" y="2544539"/>
              <a:chExt cx="8672340" cy="3590147"/>
            </a:xfrm>
          </p:grpSpPr>
          <p:sp>
            <p:nvSpPr>
              <p:cNvPr id="59" name="Rectangle 58">
                <a:extLst>
                  <a:ext uri="{FF2B5EF4-FFF2-40B4-BE49-F238E27FC236}">
                    <a16:creationId xmlns:a16="http://schemas.microsoft.com/office/drawing/2014/main" id="{F080ED80-6E2F-CD4A-87BA-74936A3D3885}"/>
                  </a:ext>
                </a:extLst>
              </p:cNvPr>
              <p:cNvSpPr/>
              <p:nvPr/>
            </p:nvSpPr>
            <p:spPr>
              <a:xfrm>
                <a:off x="6606955" y="5245836"/>
                <a:ext cx="3938490" cy="888850"/>
              </a:xfrm>
              <a:prstGeom prst="rect">
                <a:avLst/>
              </a:prstGeom>
            </p:spPr>
            <p:txBody>
              <a:bodyPr wrap="square" lIns="0" tIns="0" rIns="0" bIns="0">
                <a:noAutofit/>
              </a:bodyPr>
              <a:lstStyle/>
              <a:p>
                <a:pPr algn="ctr"/>
                <a:endParaRPr lang="en-ID" sz="9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61" name="Group 60">
                <a:extLst>
                  <a:ext uri="{FF2B5EF4-FFF2-40B4-BE49-F238E27FC236}">
                    <a16:creationId xmlns:a16="http://schemas.microsoft.com/office/drawing/2014/main" id="{0E0B8A52-7266-7B47-8753-16671BB1CFAE}"/>
                  </a:ext>
                </a:extLst>
              </p:cNvPr>
              <p:cNvGrpSpPr/>
              <p:nvPr/>
            </p:nvGrpSpPr>
            <p:grpSpPr>
              <a:xfrm>
                <a:off x="1873105" y="2544539"/>
                <a:ext cx="426038" cy="96794"/>
                <a:chOff x="1510714" y="5935020"/>
                <a:chExt cx="642824" cy="146047"/>
              </a:xfrm>
            </p:grpSpPr>
            <p:sp>
              <p:nvSpPr>
                <p:cNvPr id="62" name="Rectangle: Rounded Corners 8">
                  <a:extLst>
                    <a:ext uri="{FF2B5EF4-FFF2-40B4-BE49-F238E27FC236}">
                      <a16:creationId xmlns:a16="http://schemas.microsoft.com/office/drawing/2014/main" id="{4C266C8B-21E3-3D47-8F37-6E388186181B}"/>
                    </a:ext>
                  </a:extLst>
                </p:cNvPr>
                <p:cNvSpPr/>
                <p:nvPr/>
              </p:nvSpPr>
              <p:spPr>
                <a:xfrm>
                  <a:off x="1510714" y="5935020"/>
                  <a:ext cx="146046" cy="146047"/>
                </a:xfrm>
                <a:prstGeom prst="ellipse">
                  <a:avLst/>
                </a:prstGeom>
                <a:solidFill>
                  <a:srgbClr val="073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Rectangle: Rounded Corners 9">
                  <a:extLst>
                    <a:ext uri="{FF2B5EF4-FFF2-40B4-BE49-F238E27FC236}">
                      <a16:creationId xmlns:a16="http://schemas.microsoft.com/office/drawing/2014/main" id="{A1F5CB64-1354-6942-A361-EE046F291EA0}"/>
                    </a:ext>
                  </a:extLst>
                </p:cNvPr>
                <p:cNvSpPr/>
                <p:nvPr/>
              </p:nvSpPr>
              <p:spPr>
                <a:xfrm>
                  <a:off x="1759103"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Rectangle: Rounded Corners 9">
                  <a:extLst>
                    <a:ext uri="{FF2B5EF4-FFF2-40B4-BE49-F238E27FC236}">
                      <a16:creationId xmlns:a16="http://schemas.microsoft.com/office/drawing/2014/main" id="{A42E6850-E828-EA42-BCAB-65901858353B}"/>
                    </a:ext>
                  </a:extLst>
                </p:cNvPr>
                <p:cNvSpPr/>
                <p:nvPr/>
              </p:nvSpPr>
              <p:spPr>
                <a:xfrm>
                  <a:off x="2007492"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grpSp>
          <p:nvGrpSpPr>
            <p:cNvPr id="33" name="Group 32">
              <a:extLst>
                <a:ext uri="{FF2B5EF4-FFF2-40B4-BE49-F238E27FC236}">
                  <a16:creationId xmlns:a16="http://schemas.microsoft.com/office/drawing/2014/main" id="{47B94619-C5A6-7042-918A-09674287A4CC}"/>
                </a:ext>
              </a:extLst>
            </p:cNvPr>
            <p:cNvGrpSpPr/>
            <p:nvPr/>
          </p:nvGrpSpPr>
          <p:grpSpPr>
            <a:xfrm>
              <a:off x="4297571" y="2544539"/>
              <a:ext cx="2607913" cy="3604462"/>
              <a:chOff x="4737875" y="2544539"/>
              <a:chExt cx="2607913" cy="3604462"/>
            </a:xfrm>
          </p:grpSpPr>
          <p:sp>
            <p:nvSpPr>
              <p:cNvPr id="53" name="Rectangle 52">
                <a:extLst>
                  <a:ext uri="{FF2B5EF4-FFF2-40B4-BE49-F238E27FC236}">
                    <a16:creationId xmlns:a16="http://schemas.microsoft.com/office/drawing/2014/main" id="{4D9AD923-F27C-1F40-B34B-8C6B9C9D78E6}"/>
                  </a:ext>
                </a:extLst>
              </p:cNvPr>
              <p:cNvSpPr/>
              <p:nvPr/>
            </p:nvSpPr>
            <p:spPr>
              <a:xfrm>
                <a:off x="4737875" y="5287227"/>
                <a:ext cx="2607913" cy="861774"/>
              </a:xfrm>
              <a:prstGeom prst="rect">
                <a:avLst/>
              </a:prstGeom>
            </p:spPr>
            <p:txBody>
              <a:bodyPr wrap="square" lIns="0" tIns="0" rIns="0" bIns="0">
                <a:noAutofit/>
              </a:bodyPr>
              <a:lstStyle/>
              <a:p>
                <a:pPr algn="ctr"/>
                <a:endParaRPr lang="en-ID" sz="9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55" name="Group 54">
                <a:extLst>
                  <a:ext uri="{FF2B5EF4-FFF2-40B4-BE49-F238E27FC236}">
                    <a16:creationId xmlns:a16="http://schemas.microsoft.com/office/drawing/2014/main" id="{E6E20ED8-ECCD-C941-AFCA-75A29C6D9F3E}"/>
                  </a:ext>
                </a:extLst>
              </p:cNvPr>
              <p:cNvGrpSpPr/>
              <p:nvPr/>
            </p:nvGrpSpPr>
            <p:grpSpPr>
              <a:xfrm>
                <a:off x="6042190" y="2544539"/>
                <a:ext cx="426038" cy="96794"/>
                <a:chOff x="1510714" y="5935020"/>
                <a:chExt cx="642824" cy="146047"/>
              </a:xfrm>
            </p:grpSpPr>
            <p:sp>
              <p:nvSpPr>
                <p:cNvPr id="56" name="Rectangle: Rounded Corners 8">
                  <a:extLst>
                    <a:ext uri="{FF2B5EF4-FFF2-40B4-BE49-F238E27FC236}">
                      <a16:creationId xmlns:a16="http://schemas.microsoft.com/office/drawing/2014/main" id="{EB07F118-237F-EE48-AC82-D70B757B66AD}"/>
                    </a:ext>
                  </a:extLst>
                </p:cNvPr>
                <p:cNvSpPr/>
                <p:nvPr/>
              </p:nvSpPr>
              <p:spPr>
                <a:xfrm>
                  <a:off x="1510714"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Rectangle: Rounded Corners 9">
                  <a:extLst>
                    <a:ext uri="{FF2B5EF4-FFF2-40B4-BE49-F238E27FC236}">
                      <a16:creationId xmlns:a16="http://schemas.microsoft.com/office/drawing/2014/main" id="{BDC4576D-BBC6-FD46-B419-D20DFFEF5835}"/>
                    </a:ext>
                  </a:extLst>
                </p:cNvPr>
                <p:cNvSpPr/>
                <p:nvPr/>
              </p:nvSpPr>
              <p:spPr>
                <a:xfrm>
                  <a:off x="1759103" y="5935020"/>
                  <a:ext cx="146046" cy="146047"/>
                </a:xfrm>
                <a:prstGeom prst="ellipse">
                  <a:avLst/>
                </a:prstGeom>
                <a:solidFill>
                  <a:srgbClr val="073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Rectangle: Rounded Corners 9">
                  <a:extLst>
                    <a:ext uri="{FF2B5EF4-FFF2-40B4-BE49-F238E27FC236}">
                      <a16:creationId xmlns:a16="http://schemas.microsoft.com/office/drawing/2014/main" id="{08474DB4-6A63-9246-B98F-5E3F4F3B2C4C}"/>
                    </a:ext>
                  </a:extLst>
                </p:cNvPr>
                <p:cNvSpPr/>
                <p:nvPr/>
              </p:nvSpPr>
              <p:spPr>
                <a:xfrm>
                  <a:off x="2007492"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grpSp>
          <p:nvGrpSpPr>
            <p:cNvPr id="34" name="Group 33">
              <a:extLst>
                <a:ext uri="{FF2B5EF4-FFF2-40B4-BE49-F238E27FC236}">
                  <a16:creationId xmlns:a16="http://schemas.microsoft.com/office/drawing/2014/main" id="{C83F2830-333D-A043-AAC3-4D73DFA9EB71}"/>
                </a:ext>
              </a:extLst>
            </p:cNvPr>
            <p:cNvGrpSpPr/>
            <p:nvPr/>
          </p:nvGrpSpPr>
          <p:grpSpPr>
            <a:xfrm>
              <a:off x="8180885" y="2544539"/>
              <a:ext cx="2607913" cy="3590147"/>
              <a:chOff x="8828237" y="2544539"/>
              <a:chExt cx="2607913" cy="3590147"/>
            </a:xfrm>
          </p:grpSpPr>
          <p:sp>
            <p:nvSpPr>
              <p:cNvPr id="36" name="Rectangle 35">
                <a:extLst>
                  <a:ext uri="{FF2B5EF4-FFF2-40B4-BE49-F238E27FC236}">
                    <a16:creationId xmlns:a16="http://schemas.microsoft.com/office/drawing/2014/main" id="{A1A6B370-46CC-AD4F-A4E7-96FB4052681B}"/>
                  </a:ext>
                </a:extLst>
              </p:cNvPr>
              <p:cNvSpPr/>
              <p:nvPr/>
            </p:nvSpPr>
            <p:spPr>
              <a:xfrm>
                <a:off x="8828237" y="5272912"/>
                <a:ext cx="2607913" cy="861774"/>
              </a:xfrm>
              <a:prstGeom prst="rect">
                <a:avLst/>
              </a:prstGeom>
            </p:spPr>
            <p:txBody>
              <a:bodyPr wrap="square" lIns="0" tIns="0" rIns="0" bIns="0">
                <a:noAutofit/>
              </a:bodyPr>
              <a:lstStyle/>
              <a:p>
                <a:pPr algn="ctr"/>
                <a:endParaRPr lang="en-ID" sz="9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7D99711E-D4CD-1B49-9972-76AD57BA0845}"/>
                  </a:ext>
                </a:extLst>
              </p:cNvPr>
              <p:cNvGrpSpPr/>
              <p:nvPr/>
            </p:nvGrpSpPr>
            <p:grpSpPr>
              <a:xfrm>
                <a:off x="10063182" y="2544539"/>
                <a:ext cx="426038" cy="96794"/>
                <a:chOff x="1510714" y="5935020"/>
                <a:chExt cx="642824" cy="146047"/>
              </a:xfrm>
            </p:grpSpPr>
            <p:sp>
              <p:nvSpPr>
                <p:cNvPr id="50" name="Rectangle: Rounded Corners 8">
                  <a:extLst>
                    <a:ext uri="{FF2B5EF4-FFF2-40B4-BE49-F238E27FC236}">
                      <a16:creationId xmlns:a16="http://schemas.microsoft.com/office/drawing/2014/main" id="{3A0D0F50-2AB6-224C-9134-84FAE04F7092}"/>
                    </a:ext>
                  </a:extLst>
                </p:cNvPr>
                <p:cNvSpPr/>
                <p:nvPr/>
              </p:nvSpPr>
              <p:spPr>
                <a:xfrm>
                  <a:off x="1510714"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Rectangle: Rounded Corners 9">
                  <a:extLst>
                    <a:ext uri="{FF2B5EF4-FFF2-40B4-BE49-F238E27FC236}">
                      <a16:creationId xmlns:a16="http://schemas.microsoft.com/office/drawing/2014/main" id="{3FF64113-861E-E343-B0F4-2366ED952969}"/>
                    </a:ext>
                  </a:extLst>
                </p:cNvPr>
                <p:cNvSpPr/>
                <p:nvPr/>
              </p:nvSpPr>
              <p:spPr>
                <a:xfrm>
                  <a:off x="1759103" y="5935020"/>
                  <a:ext cx="146046" cy="146047"/>
                </a:xfrm>
                <a:prstGeom prst="ellipse">
                  <a:avLst/>
                </a:prstGeom>
                <a:solidFill>
                  <a:srgbClr val="78E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Rectangle: Rounded Corners 9">
                  <a:extLst>
                    <a:ext uri="{FF2B5EF4-FFF2-40B4-BE49-F238E27FC236}">
                      <a16:creationId xmlns:a16="http://schemas.microsoft.com/office/drawing/2014/main" id="{9F2DB92E-374E-9449-B46D-76C3256C9937}"/>
                    </a:ext>
                  </a:extLst>
                </p:cNvPr>
                <p:cNvSpPr/>
                <p:nvPr/>
              </p:nvSpPr>
              <p:spPr>
                <a:xfrm>
                  <a:off x="2007492" y="5935020"/>
                  <a:ext cx="146046" cy="146047"/>
                </a:xfrm>
                <a:prstGeom prst="ellipse">
                  <a:avLst/>
                </a:prstGeom>
                <a:solidFill>
                  <a:srgbClr val="073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grpSp>
      <p:pic>
        <p:nvPicPr>
          <p:cNvPr id="70" name="Picture 69">
            <a:extLst>
              <a:ext uri="{FF2B5EF4-FFF2-40B4-BE49-F238E27FC236}">
                <a16:creationId xmlns:a16="http://schemas.microsoft.com/office/drawing/2014/main" id="{C0CF49CA-4E0D-0144-8DBB-0086D6981E7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03460" y="113714"/>
            <a:ext cx="1745090" cy="1051416"/>
          </a:xfrm>
          <a:prstGeom prst="rect">
            <a:avLst/>
          </a:prstGeom>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t="11890" b="11890"/>
          <a:stretch/>
        </p:blipFill>
        <p:spPr bwMode="auto">
          <a:xfrm>
            <a:off x="4157034" y="1821391"/>
            <a:ext cx="3387022" cy="2711864"/>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1152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3593</TotalTime>
  <Words>553</Words>
  <Application>Microsoft Office PowerPoint</Application>
  <PresentationFormat>Widescreen</PresentationFormat>
  <Paragraphs>49</Paragraphs>
  <Slides>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Abadi MT Condensed Light</vt:lpstr>
      <vt:lpstr>-apple-system</vt:lpstr>
      <vt:lpstr>Arial</vt:lpstr>
      <vt:lpstr>Calibri</vt:lpstr>
      <vt:lpstr>Calibri Light</vt:lpstr>
      <vt:lpstr>Roboto</vt:lpstr>
      <vt:lpstr>Segoe UI</vt:lpstr>
      <vt:lpstr>Office Theme</vt:lpstr>
      <vt:lpstr>PowerPoint Presentation</vt:lpstr>
      <vt:lpstr>PROBLEM STATEMENT</vt:lpstr>
      <vt:lpstr>Idea Introduction</vt:lpstr>
      <vt:lpstr>Approach Towards Idea</vt:lpstr>
      <vt:lpstr>Web dashboard/APP</vt:lpstr>
      <vt:lpstr>Health-e-AI  : WORKFLOW</vt:lpstr>
      <vt:lpstr>How it will benefit society</vt:lpstr>
      <vt:lpstr>Submitted by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RAVI TIWARI</cp:lastModifiedBy>
  <cp:revision>1122</cp:revision>
  <dcterms:created xsi:type="dcterms:W3CDTF">2019-07-10T03:07:26Z</dcterms:created>
  <dcterms:modified xsi:type="dcterms:W3CDTF">2022-01-22T06:59:59Z</dcterms:modified>
</cp:coreProperties>
</file>